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543" r:id="rId4"/>
    <p:sldId id="553" r:id="rId5"/>
    <p:sldId id="554" r:id="rId6"/>
    <p:sldId id="557" r:id="rId7"/>
    <p:sldId id="556" r:id="rId8"/>
    <p:sldId id="559" r:id="rId9"/>
    <p:sldId id="558" r:id="rId10"/>
    <p:sldId id="560" r:id="rId11"/>
    <p:sldId id="561" r:id="rId12"/>
    <p:sldId id="562" r:id="rId13"/>
    <p:sldId id="563" r:id="rId14"/>
    <p:sldId id="414" r:id="rId15"/>
    <p:sldId id="564" r:id="rId16"/>
    <p:sldId id="565" r:id="rId17"/>
    <p:sldId id="541" r:id="rId18"/>
    <p:sldId id="529" r:id="rId19"/>
    <p:sldId id="530" r:id="rId20"/>
    <p:sldId id="544" r:id="rId21"/>
    <p:sldId id="528" r:id="rId22"/>
    <p:sldId id="545" r:id="rId23"/>
    <p:sldId id="546" r:id="rId24"/>
    <p:sldId id="547" r:id="rId25"/>
    <p:sldId id="548" r:id="rId26"/>
    <p:sldId id="533" r:id="rId27"/>
    <p:sldId id="54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7" autoAdjust="0"/>
    <p:restoredTop sz="80787" autoAdjust="0"/>
  </p:normalViewPr>
  <p:slideViewPr>
    <p:cSldViewPr snapToGrid="0">
      <p:cViewPr varScale="1">
        <p:scale>
          <a:sx n="51" d="100"/>
          <a:sy n="51" d="100"/>
        </p:scale>
        <p:origin x="28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NON_AMP_ANALYSIS\23AUG2021_NEGCON_G02_NP_SO144899_Phase1_Extraction9_Run1_SSF_7500Fast_9444_RT_CC_20210826%2017333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Distance</a:t>
            </a:r>
            <a:r>
              <a:rPr lang="en-US" sz="2000" b="1" baseline="0" dirty="0"/>
              <a:t> from X-Axis</a:t>
            </a:r>
          </a:p>
        </c:rich>
      </c:tx>
      <c:layout>
        <c:manualLayout>
          <c:xMode val="edge"/>
          <c:yMode val="edge"/>
          <c:x val="0.15266061210296575"/>
          <c:y val="6.16567927530204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032715448274456"/>
          <c:y val="0.20429572313473349"/>
          <c:w val="0.760611505545292"/>
          <c:h val="0.7263767980729243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'Amplification Data'!$S$1:$S$46</c:f>
              <c:numCache>
                <c:formatCode>General</c:formatCode>
                <c:ptCount val="4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</c:numCache>
            </c:numRef>
          </c:cat>
          <c:val>
            <c:numRef>
              <c:f>'Amplification Data'!$T$1:$T$46</c:f>
              <c:numCache>
                <c:formatCode>General</c:formatCode>
                <c:ptCount val="46"/>
                <c:pt idx="0">
                  <c:v>-16535.622735191544</c:v>
                </c:pt>
                <c:pt idx="1">
                  <c:v>-13252.761040940824</c:v>
                </c:pt>
                <c:pt idx="2">
                  <c:v>-10179.39934668987</c:v>
                </c:pt>
                <c:pt idx="3">
                  <c:v>-4932.9126524389158</c:v>
                </c:pt>
                <c:pt idx="4">
                  <c:v>-6533.9259581881943</c:v>
                </c:pt>
                <c:pt idx="5">
                  <c:v>-3563.0642639372395</c:v>
                </c:pt>
                <c:pt idx="6">
                  <c:v>-1892.452569686518</c:v>
                </c:pt>
                <c:pt idx="7">
                  <c:v>-1744.9658754355637</c:v>
                </c:pt>
                <c:pt idx="8">
                  <c:v>744.64581881539061</c:v>
                </c:pt>
                <c:pt idx="9">
                  <c:v>-124.49248693388796</c:v>
                </c:pt>
                <c:pt idx="10">
                  <c:v>278.86920731706635</c:v>
                </c:pt>
                <c:pt idx="11">
                  <c:v>2840.9809015680207</c:v>
                </c:pt>
                <c:pt idx="12">
                  <c:v>1912.7175958187422</c:v>
                </c:pt>
                <c:pt idx="13">
                  <c:v>2103.7042900696965</c:v>
                </c:pt>
                <c:pt idx="14">
                  <c:v>2634.8159843206508</c:v>
                </c:pt>
                <c:pt idx="15">
                  <c:v>4439.8026785713719</c:v>
                </c:pt>
                <c:pt idx="16">
                  <c:v>1663.9143728223266</c:v>
                </c:pt>
                <c:pt idx="17">
                  <c:v>3035.901067073281</c:v>
                </c:pt>
                <c:pt idx="18">
                  <c:v>3207.2627613240024</c:v>
                </c:pt>
                <c:pt idx="19">
                  <c:v>2734.7494555749568</c:v>
                </c:pt>
                <c:pt idx="20">
                  <c:v>4183.7361498256778</c:v>
                </c:pt>
                <c:pt idx="21">
                  <c:v>2837.2228440766326</c:v>
                </c:pt>
                <c:pt idx="22">
                  <c:v>3110.9595383275869</c:v>
                </c:pt>
                <c:pt idx="23">
                  <c:v>1779.3212325783084</c:v>
                </c:pt>
                <c:pt idx="24">
                  <c:v>129.43292682926261</c:v>
                </c:pt>
                <c:pt idx="25">
                  <c:v>-712.08037891978302</c:v>
                </c:pt>
                <c:pt idx="26">
                  <c:v>302.90631533093841</c:v>
                </c:pt>
                <c:pt idx="27">
                  <c:v>-3850.9819904181072</c:v>
                </c:pt>
                <c:pt idx="28">
                  <c:v>-3786.7452961671529</c:v>
                </c:pt>
                <c:pt idx="29">
                  <c:v>-3121.0086019164314</c:v>
                </c:pt>
                <c:pt idx="30">
                  <c:v>-4298.6469076654776</c:v>
                </c:pt>
                <c:pt idx="31">
                  <c:v>-4260.0352134145232</c:v>
                </c:pt>
                <c:pt idx="32">
                  <c:v>-4968.9235191638018</c:v>
                </c:pt>
                <c:pt idx="33">
                  <c:v>-4741.5618249128474</c:v>
                </c:pt>
                <c:pt idx="34">
                  <c:v>-5187.700130662126</c:v>
                </c:pt>
                <c:pt idx="35">
                  <c:v>-4151.2134364111716</c:v>
                </c:pt>
                <c:pt idx="36">
                  <c:v>-2300.3517421602169</c:v>
                </c:pt>
                <c:pt idx="37">
                  <c:v>-373.99004790949544</c:v>
                </c:pt>
                <c:pt idx="38">
                  <c:v>603.99664634145893</c:v>
                </c:pt>
                <c:pt idx="39">
                  <c:v>363.60834059241319</c:v>
                </c:pt>
                <c:pt idx="40">
                  <c:v>2774.7200348431347</c:v>
                </c:pt>
                <c:pt idx="41">
                  <c:v>3012.206729094089</c:v>
                </c:pt>
                <c:pt idx="42">
                  <c:v>5797.1934233450429</c:v>
                </c:pt>
                <c:pt idx="43">
                  <c:v>3890.6801175957648</c:v>
                </c:pt>
                <c:pt idx="44">
                  <c:v>1228.7918118467192</c:v>
                </c:pt>
                <c:pt idx="45">
                  <c:v>-3257.5964939023265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35-452D-ADCD-43CAA0AA06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23465920"/>
        <c:axId val="1423469664"/>
      </c:barChart>
      <c:catAx>
        <c:axId val="1423465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3469664"/>
        <c:crosses val="autoZero"/>
        <c:auto val="1"/>
        <c:lblAlgn val="ctr"/>
        <c:lblOffset val="100"/>
        <c:noMultiLvlLbl val="0"/>
      </c:catAx>
      <c:valAx>
        <c:axId val="1423469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3465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A Non-Amp Curve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'Amplification Data'!$S$1:$S$46</c:f>
              <c:numCache>
                <c:formatCode>General</c:formatCode>
                <c:ptCount val="4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</c:numCache>
            </c:numRef>
          </c:xVal>
          <c:yVal>
            <c:numRef>
              <c:f>'Amplification Data'!$T$1:$T$46</c:f>
              <c:numCache>
                <c:formatCode>General</c:formatCode>
                <c:ptCount val="46"/>
                <c:pt idx="0">
                  <c:v>-16535.622735191544</c:v>
                </c:pt>
                <c:pt idx="1">
                  <c:v>-13252.761040940824</c:v>
                </c:pt>
                <c:pt idx="2">
                  <c:v>-10179.39934668987</c:v>
                </c:pt>
                <c:pt idx="3">
                  <c:v>-4932.9126524389158</c:v>
                </c:pt>
                <c:pt idx="4">
                  <c:v>-6533.9259581881943</c:v>
                </c:pt>
                <c:pt idx="5">
                  <c:v>-3563.0642639372395</c:v>
                </c:pt>
                <c:pt idx="6">
                  <c:v>-1892.452569686518</c:v>
                </c:pt>
                <c:pt idx="7">
                  <c:v>-1744.9658754355637</c:v>
                </c:pt>
                <c:pt idx="8">
                  <c:v>744.64581881539061</c:v>
                </c:pt>
                <c:pt idx="9">
                  <c:v>-124.49248693388796</c:v>
                </c:pt>
                <c:pt idx="10">
                  <c:v>278.86920731706635</c:v>
                </c:pt>
                <c:pt idx="11">
                  <c:v>2840.9809015680207</c:v>
                </c:pt>
                <c:pt idx="12">
                  <c:v>1912.7175958187422</c:v>
                </c:pt>
                <c:pt idx="13">
                  <c:v>2103.7042900696965</c:v>
                </c:pt>
                <c:pt idx="14">
                  <c:v>2634.8159843206508</c:v>
                </c:pt>
                <c:pt idx="15">
                  <c:v>4439.8026785713719</c:v>
                </c:pt>
                <c:pt idx="16">
                  <c:v>1663.9143728223266</c:v>
                </c:pt>
                <c:pt idx="17">
                  <c:v>3035.901067073281</c:v>
                </c:pt>
                <c:pt idx="18">
                  <c:v>3207.2627613240024</c:v>
                </c:pt>
                <c:pt idx="19">
                  <c:v>2734.7494555749568</c:v>
                </c:pt>
                <c:pt idx="20">
                  <c:v>4183.7361498256778</c:v>
                </c:pt>
                <c:pt idx="21">
                  <c:v>2837.2228440766326</c:v>
                </c:pt>
                <c:pt idx="22">
                  <c:v>3110.9595383275869</c:v>
                </c:pt>
                <c:pt idx="23">
                  <c:v>1779.3212325783084</c:v>
                </c:pt>
                <c:pt idx="24">
                  <c:v>129.43292682926261</c:v>
                </c:pt>
                <c:pt idx="25">
                  <c:v>-712.08037891978302</c:v>
                </c:pt>
                <c:pt idx="26">
                  <c:v>302.90631533093841</c:v>
                </c:pt>
                <c:pt idx="27">
                  <c:v>-3850.9819904181072</c:v>
                </c:pt>
                <c:pt idx="28">
                  <c:v>-3786.7452961671529</c:v>
                </c:pt>
                <c:pt idx="29">
                  <c:v>-3121.0086019164314</c:v>
                </c:pt>
                <c:pt idx="30">
                  <c:v>-4298.6469076654776</c:v>
                </c:pt>
                <c:pt idx="31">
                  <c:v>-4260.0352134145232</c:v>
                </c:pt>
                <c:pt idx="32">
                  <c:v>-4968.9235191638018</c:v>
                </c:pt>
                <c:pt idx="33">
                  <c:v>-4741.5618249128474</c:v>
                </c:pt>
                <c:pt idx="34">
                  <c:v>-5187.700130662126</c:v>
                </c:pt>
                <c:pt idx="35">
                  <c:v>-4151.2134364111716</c:v>
                </c:pt>
                <c:pt idx="36">
                  <c:v>-2300.3517421602169</c:v>
                </c:pt>
                <c:pt idx="37">
                  <c:v>-373.99004790949544</c:v>
                </c:pt>
                <c:pt idx="38">
                  <c:v>603.99664634145893</c:v>
                </c:pt>
                <c:pt idx="39">
                  <c:v>363.60834059241319</c:v>
                </c:pt>
                <c:pt idx="40">
                  <c:v>2774.7200348431347</c:v>
                </c:pt>
                <c:pt idx="41">
                  <c:v>3012.206729094089</c:v>
                </c:pt>
                <c:pt idx="42">
                  <c:v>5797.1934233450429</c:v>
                </c:pt>
                <c:pt idx="43">
                  <c:v>3890.6801175957648</c:v>
                </c:pt>
                <c:pt idx="44">
                  <c:v>1228.7918118467192</c:v>
                </c:pt>
                <c:pt idx="45">
                  <c:v>-3257.5964939023265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63F-4F83-AD80-33DA38E35E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23499200"/>
        <c:axId val="1423495040"/>
      </c:scatterChart>
      <c:valAx>
        <c:axId val="14234992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3495040"/>
        <c:crosses val="autoZero"/>
        <c:crossBetween val="midCat"/>
      </c:valAx>
      <c:valAx>
        <c:axId val="1423495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34992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DC230-07E9-4596-A73D-928F7D3784F7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7FB60-5FEE-42DE-9237-41F4B5BE7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26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/>
              <a:t>PatBaSS</a:t>
            </a:r>
            <a:r>
              <a:rPr lang="en-IN" dirty="0"/>
              <a:t> thought process started about a couple of months with Instigation by our team leader Sharada encouraging any innovative thinking within our data analytics team</a:t>
            </a:r>
          </a:p>
          <a:p>
            <a:r>
              <a:rPr lang="en-IN" dirty="0"/>
              <a:t>To improve our analysis or with more brooder prospective.</a:t>
            </a:r>
          </a:p>
          <a:p>
            <a:endParaRPr lang="en-IN" dirty="0"/>
          </a:p>
          <a:p>
            <a:r>
              <a:rPr lang="en-IN" dirty="0"/>
              <a:t>The slide deck reviewing process we have bee carrying out, exposed to some of automated scripts that GTS analytics team has written for </a:t>
            </a:r>
            <a:r>
              <a:rPr lang="en-IN" dirty="0" err="1"/>
              <a:t>stastical</a:t>
            </a:r>
            <a:r>
              <a:rPr lang="en-IN" dirty="0"/>
              <a:t> analysis has helped us to know several aspects of qPCR amp curves and their usefulness for detection Flu A/B, Covid19 &amp; RSV etc.  Infectious deceases. </a:t>
            </a:r>
          </a:p>
          <a:p>
            <a:endParaRPr lang="en-IN" dirty="0"/>
          </a:p>
          <a:p>
            <a:r>
              <a:rPr lang="en-IN" dirty="0"/>
              <a:t>Comparison qPCR machines and  how right Lod concentrations are determined and also about how various statistical evaluations are performed etc.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934899-3C04-4088-9763-49CDFFA94A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100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10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5198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7FB60-5FEE-42DE-9237-41F4B5BE71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14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7FB60-5FEE-42DE-9237-41F4B5BE71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50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7FB60-5FEE-42DE-9237-41F4B5BE71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44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7FB60-5FEE-42DE-9237-41F4B5BE71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89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7FB60-5FEE-42DE-9237-41F4B5BE719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60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7FB60-5FEE-42DE-9237-41F4B5BE71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74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7FB60-5FEE-42DE-9237-41F4B5BE719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83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7FB60-5FEE-42DE-9237-41F4B5BE719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21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process of our report review I noticed several anomalous curves with appropriate names and explanations.</a:t>
            </a:r>
          </a:p>
          <a:p>
            <a:endParaRPr lang="en-US" dirty="0"/>
          </a:p>
          <a:p>
            <a:r>
              <a:rPr lang="en-US" dirty="0"/>
              <a:t>Sometimes we ourself involved in preparation of reports on our own using some of the automated scripts written by our offsite team in order to give a quick to R &amp; D team. </a:t>
            </a:r>
          </a:p>
          <a:p>
            <a:endParaRPr lang="en-US" dirty="0"/>
          </a:p>
          <a:p>
            <a:r>
              <a:rPr lang="en-US" dirty="0"/>
              <a:t>As explained by experts the anomalous curves are labeled as clear, contaminated, bubble, weak Amp, baseline problem, water falls and revers water-falls, cross reactivity of dyes etc.</a:t>
            </a:r>
          </a:p>
          <a:p>
            <a:endParaRPr lang="en-US" dirty="0"/>
          </a:p>
          <a:p>
            <a:r>
              <a:rPr lang="en-US" dirty="0"/>
              <a:t>Presentations from experts have shown such problems.</a:t>
            </a:r>
          </a:p>
          <a:p>
            <a:endParaRPr lang="en-US" dirty="0"/>
          </a:p>
          <a:p>
            <a:r>
              <a:rPr lang="en-US" dirty="0"/>
              <a:t>Example of week Amps of different magnitude, base-line problem of several kind.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7FB60-5FEE-42DE-9237-41F4B5BE71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31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summary of how these annotated curves are  evaluated. – Read clearly the written matter.</a:t>
            </a:r>
          </a:p>
          <a:p>
            <a:endParaRPr lang="en-US" dirty="0"/>
          </a:p>
          <a:p>
            <a:r>
              <a:rPr lang="en-US" dirty="0"/>
              <a:t>Can we quantify the curve patterns??</a:t>
            </a:r>
          </a:p>
          <a:p>
            <a:endParaRPr lang="en-US" dirty="0"/>
          </a:p>
          <a:p>
            <a:r>
              <a:rPr lang="en-US" dirty="0"/>
              <a:t>Usefulness of quantification. – Read clearly the written matter.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7FB60-5FEE-42DE-9237-41F4B5BE71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51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export DA2 analysis result into excel sheets we se </a:t>
            </a:r>
            <a:r>
              <a:rPr lang="en-US" dirty="0" err="1"/>
              <a:t>dRn</a:t>
            </a:r>
            <a:r>
              <a:rPr lang="en-US" dirty="0"/>
              <a:t> co-ordinates of the curves.</a:t>
            </a:r>
          </a:p>
          <a:p>
            <a:endParaRPr lang="en-US" dirty="0"/>
          </a:p>
          <a:p>
            <a:r>
              <a:rPr lang="en-US" dirty="0"/>
              <a:t>Use of the 3D-coordinates in my past life when worked on protein structural data (PDB)</a:t>
            </a:r>
          </a:p>
          <a:p>
            <a:endParaRPr lang="en-US" dirty="0"/>
          </a:p>
          <a:p>
            <a:r>
              <a:rPr lang="en-US" dirty="0"/>
              <a:t>Can we use this information for curve pattern quantification?</a:t>
            </a:r>
          </a:p>
          <a:p>
            <a:endParaRPr lang="en-US" dirty="0"/>
          </a:p>
          <a:p>
            <a:r>
              <a:rPr lang="en-US" dirty="0"/>
              <a:t>Started working on Amp data excel sheet.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7FB60-5FEE-42DE-9237-41F4B5BE71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61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Started scripting using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7FB60-5FEE-42DE-9237-41F4B5BE71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78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7FB60-5FEE-42DE-9237-41F4B5BE71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56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7FB60-5FEE-42DE-9237-41F4B5BE71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06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7FB60-5FEE-42DE-9237-41F4B5BE71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48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7FB60-5FEE-42DE-9237-41F4B5BE71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68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A978D-975F-4CEB-8DF5-895A96EB0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D6CE0B-EAF5-4E97-8998-AF4FEAEA93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AC830-3719-4C60-B634-48CB81A3F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BC4BC-7082-4699-8AC7-DEDDFA229A1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A2A18-CA80-4242-8B47-9D78789FC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F4FE2-CDBC-44DE-B583-C590021AA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04024-77AD-4CFB-8E68-602BE5C6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2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F9F9C-B490-489F-9EF3-8A167EFA9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EC797-19F9-4DA8-A373-A685E28C21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BC2B9-A79B-4432-8961-DAA633BF9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BC4BC-7082-4699-8AC7-DEDDFA229A1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181BB-4634-4F3D-8B0F-1E023C9CD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9B658-668D-45D6-BD47-F6D30778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04024-77AD-4CFB-8E68-602BE5C6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67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C93683-C034-4CAC-AC5A-19B3E4971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5D8418-A852-4600-8233-F2B9073499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F06D2-6B3E-44F1-A473-2D05C0215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BC4BC-7082-4699-8AC7-DEDDFA229A1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6999D-9DB7-434C-9CF8-803374B7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91ACF-2340-4EC2-B50A-63B2E2D5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04024-77AD-4CFB-8E68-602BE5C6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48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3418737"/>
            <a:ext cx="12192000" cy="3436044"/>
          </a:xfrm>
          <a:prstGeom prst="rect">
            <a:avLst/>
          </a:prstGeom>
          <a:solidFill>
            <a:schemeClr val="bg1">
              <a:alpha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>
              <a:latin typeface="Arial" pitchFamily="124" charset="0"/>
            </a:endParaRPr>
          </a:p>
        </p:txBody>
      </p:sp>
      <p:pic>
        <p:nvPicPr>
          <p:cNvPr id="10" name="image12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6552" y="3650462"/>
            <a:ext cx="3189816" cy="56918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336551" y="5368413"/>
            <a:ext cx="5364480" cy="932011"/>
          </a:xfrm>
        </p:spPr>
        <p:txBody>
          <a:bodyPr/>
          <a:lstStyle>
            <a:lvl1pPr>
              <a:spcAft>
                <a:spcPts val="0"/>
              </a:spcAft>
              <a:buFontTx/>
              <a:buNone/>
              <a:defRPr sz="2133" b="0" baseline="0">
                <a:solidFill>
                  <a:schemeClr val="accent5"/>
                </a:solidFill>
              </a:defRPr>
            </a:lvl1pPr>
            <a:lvl2pPr marL="152396" indent="6351">
              <a:spcAft>
                <a:spcPts val="0"/>
              </a:spcAft>
              <a:buFontTx/>
              <a:buNone/>
              <a:defRPr sz="1867" i="1" baseline="0">
                <a:solidFill>
                  <a:schemeClr val="accent5"/>
                </a:solidFill>
              </a:defRPr>
            </a:lvl2pPr>
          </a:lstStyle>
          <a:p>
            <a:pPr lvl="0"/>
            <a:r>
              <a:rPr lang="en-US"/>
              <a:t>16pt Presenter Name</a:t>
            </a:r>
          </a:p>
          <a:p>
            <a:pPr lvl="1"/>
            <a:r>
              <a:rPr lang="en-US"/>
              <a:t>14pt Italic Presenter Title </a:t>
            </a:r>
          </a:p>
        </p:txBody>
      </p:sp>
      <p:sp>
        <p:nvSpPr>
          <p:cNvPr id="18" name="Title 16"/>
          <p:cNvSpPr>
            <a:spLocks noGrp="1"/>
          </p:cNvSpPr>
          <p:nvPr>
            <p:ph type="title" hasCustomPrompt="1"/>
          </p:nvPr>
        </p:nvSpPr>
        <p:spPr>
          <a:xfrm>
            <a:off x="336552" y="4850577"/>
            <a:ext cx="11548533" cy="443191"/>
          </a:xfrm>
          <a:noFill/>
        </p:spPr>
        <p:txBody>
          <a:bodyPr wrap="square" lIns="91440">
            <a:noAutofit/>
          </a:bodyPr>
          <a:lstStyle>
            <a:lvl1pPr>
              <a:defRPr sz="3733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28pt Arial Title</a:t>
            </a:r>
          </a:p>
        </p:txBody>
      </p:sp>
      <p:grpSp>
        <p:nvGrpSpPr>
          <p:cNvPr id="2" name="Group 5"/>
          <p:cNvGrpSpPr/>
          <p:nvPr/>
        </p:nvGrpSpPr>
        <p:grpSpPr>
          <a:xfrm>
            <a:off x="0" y="6297618"/>
            <a:ext cx="12192000" cy="567431"/>
            <a:chOff x="0" y="6289662"/>
            <a:chExt cx="9144000" cy="567431"/>
          </a:xfrm>
        </p:grpSpPr>
        <p:sp>
          <p:nvSpPr>
            <p:cNvPr id="7" name="Rectangle 6"/>
            <p:cNvSpPr/>
            <p:nvPr/>
          </p:nvSpPr>
          <p:spPr bwMode="auto">
            <a:xfrm>
              <a:off x="0" y="6289662"/>
              <a:ext cx="9144000" cy="567431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Arial" pitchFamily="12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72000" y="6467489"/>
              <a:ext cx="4320089" cy="21544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r"/>
              <a:r>
                <a:rPr lang="en-US" sz="1867">
                  <a:solidFill>
                    <a:schemeClr val="bg1"/>
                  </a:solidFill>
                  <a:latin typeface="Arial"/>
                </a:rPr>
                <a:t>The world leader in serving science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720145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fault title slide 2">
    <p:bg>
      <p:bgPr>
        <a:gradFill flip="none" rotWithShape="1">
          <a:gsLst>
            <a:gs pos="0">
              <a:schemeClr val="bg1"/>
            </a:gs>
            <a:gs pos="45000">
              <a:schemeClr val="bg1"/>
            </a:gs>
            <a:gs pos="100000">
              <a:schemeClr val="bg2"/>
            </a:gs>
          </a:gsLst>
          <a:lin ang="108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7D997E8D-54A7-034E-BB18-43BE9D8B72AF}"/>
              </a:ext>
            </a:extLst>
          </p:cNvPr>
          <p:cNvGrpSpPr/>
          <p:nvPr userDrawn="1"/>
        </p:nvGrpSpPr>
        <p:grpSpPr>
          <a:xfrm>
            <a:off x="10015961" y="24564"/>
            <a:ext cx="2176039" cy="6833436"/>
            <a:chOff x="10024536" y="24564"/>
            <a:chExt cx="2176039" cy="6833436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2CE4260-6521-4748-93CA-26778BA70D03}"/>
                </a:ext>
              </a:extLst>
            </p:cNvPr>
            <p:cNvSpPr/>
            <p:nvPr userDrawn="1"/>
          </p:nvSpPr>
          <p:spPr bwMode="auto">
            <a:xfrm>
              <a:off x="10024536" y="24564"/>
              <a:ext cx="2176039" cy="6833436"/>
            </a:xfrm>
            <a:custGeom>
              <a:avLst/>
              <a:gdLst>
                <a:gd name="connsiteX0" fmla="*/ 1745961 w 1745961"/>
                <a:gd name="connsiteY0" fmla="*/ 0 h 5482857"/>
                <a:gd name="connsiteX1" fmla="*/ 1745961 w 1745961"/>
                <a:gd name="connsiteY1" fmla="*/ 5482857 h 5482857"/>
                <a:gd name="connsiteX2" fmla="*/ 0 w 1745961"/>
                <a:gd name="connsiteY2" fmla="*/ 5482857 h 548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961" h="5482857">
                  <a:moveTo>
                    <a:pt x="1745961" y="0"/>
                  </a:moveTo>
                  <a:lnTo>
                    <a:pt x="1745961" y="5482857"/>
                  </a:lnTo>
                  <a:lnTo>
                    <a:pt x="0" y="5482857"/>
                  </a:lnTo>
                  <a:close/>
                </a:path>
              </a:pathLst>
            </a:custGeom>
            <a:solidFill>
              <a:schemeClr val="tx2">
                <a:lumMod val="75000"/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>
                  <a:latin typeface="Arial" pitchFamily="124" charset="0"/>
                </a:rPr>
                <a:t> </a:t>
              </a: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12BDDE4-0CBA-1748-A49D-A2A5F2CE8891}"/>
                </a:ext>
              </a:extLst>
            </p:cNvPr>
            <p:cNvSpPr/>
            <p:nvPr userDrawn="1"/>
          </p:nvSpPr>
          <p:spPr bwMode="auto">
            <a:xfrm>
              <a:off x="10805603" y="2477356"/>
              <a:ext cx="1394972" cy="4380644"/>
            </a:xfrm>
            <a:custGeom>
              <a:avLst/>
              <a:gdLst>
                <a:gd name="connsiteX0" fmla="*/ 1745961 w 1745961"/>
                <a:gd name="connsiteY0" fmla="*/ 0 h 5482857"/>
                <a:gd name="connsiteX1" fmla="*/ 1745961 w 1745961"/>
                <a:gd name="connsiteY1" fmla="*/ 5482857 h 5482857"/>
                <a:gd name="connsiteX2" fmla="*/ 0 w 1745961"/>
                <a:gd name="connsiteY2" fmla="*/ 5482857 h 548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5961" h="5482857">
                  <a:moveTo>
                    <a:pt x="1745961" y="0"/>
                  </a:moveTo>
                  <a:lnTo>
                    <a:pt x="1745961" y="5482857"/>
                  </a:lnTo>
                  <a:lnTo>
                    <a:pt x="0" y="5482857"/>
                  </a:lnTo>
                  <a:close/>
                </a:path>
              </a:pathLst>
            </a:cu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>
                <a:latin typeface="Arial" pitchFamily="12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A6D8E5-0F1B-4F46-A75F-B4236465A272}"/>
              </a:ext>
            </a:extLst>
          </p:cNvPr>
          <p:cNvGrpSpPr/>
          <p:nvPr userDrawn="1"/>
        </p:nvGrpSpPr>
        <p:grpSpPr>
          <a:xfrm>
            <a:off x="9662260" y="818784"/>
            <a:ext cx="2529740" cy="6039216"/>
            <a:chOff x="9662260" y="818784"/>
            <a:chExt cx="2529740" cy="6039216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29E788A-C660-B84C-99A5-D234AA41381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62260" y="1471202"/>
              <a:ext cx="2529740" cy="538679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FD590AF-386B-9048-ABEA-59B6BE9DA72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39851" y="4300794"/>
              <a:ext cx="1652148" cy="209522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2756107-63E2-5F45-8CC3-D5261B2411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585276">
              <a:off x="10888776" y="3404437"/>
              <a:ext cx="841085" cy="88847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BBAF86D-A33D-1F45-96FF-45390C30D2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39843" y="4683251"/>
              <a:ext cx="608076" cy="62664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8104F42-09E4-4B40-858C-D0F13E205A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48158">
              <a:off x="10621861" y="5789703"/>
              <a:ext cx="593846" cy="63466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2EBF489-D968-EB46-B15F-78B5BB5FD92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8854"/>
            <a:stretch/>
          </p:blipFill>
          <p:spPr>
            <a:xfrm>
              <a:off x="10588564" y="818784"/>
              <a:ext cx="1603435" cy="170375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9B2BDF-CCF7-1348-A3D5-D71BE6DC81B3}"/>
              </a:ext>
            </a:extLst>
          </p:cNvPr>
          <p:cNvGrpSpPr/>
          <p:nvPr userDrawn="1"/>
        </p:nvGrpSpPr>
        <p:grpSpPr>
          <a:xfrm>
            <a:off x="304800" y="0"/>
            <a:ext cx="2427681" cy="1044934"/>
            <a:chOff x="0" y="0"/>
            <a:chExt cx="2447693" cy="1053548"/>
          </a:xfrm>
        </p:grpSpPr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AC29362-88F4-1D4E-981B-656DAC0CCDA0}"/>
                </a:ext>
              </a:extLst>
            </p:cNvPr>
            <p:cNvSpPr/>
            <p:nvPr userDrawn="1"/>
          </p:nvSpPr>
          <p:spPr bwMode="auto">
            <a:xfrm>
              <a:off x="0" y="0"/>
              <a:ext cx="2447693" cy="1053548"/>
            </a:xfrm>
            <a:prstGeom prst="parallelogram">
              <a:avLst>
                <a:gd name="adj" fmla="val 0"/>
              </a:avLst>
            </a:prstGeom>
            <a:solidFill>
              <a:srgbClr val="E7131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>
                  <a:latin typeface="Arial" pitchFamily="124" charset="0"/>
                </a:rPr>
                <a:t>               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FDEE4BE-E092-CA4F-AF35-8DF125AB25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820" y="154984"/>
              <a:ext cx="2178058" cy="756021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29B0B5C-E093-DA4B-806C-77D92FB04B00}"/>
              </a:ext>
            </a:extLst>
          </p:cNvPr>
          <p:cNvGrpSpPr/>
          <p:nvPr userDrawn="1"/>
        </p:nvGrpSpPr>
        <p:grpSpPr>
          <a:xfrm>
            <a:off x="283193" y="5970590"/>
            <a:ext cx="5053203" cy="441233"/>
            <a:chOff x="5155556" y="6168462"/>
            <a:chExt cx="5053203" cy="44123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3D34E8-07DE-DB49-893D-0283BBF248E0}"/>
                </a:ext>
              </a:extLst>
            </p:cNvPr>
            <p:cNvSpPr txBox="1"/>
            <p:nvPr userDrawn="1"/>
          </p:nvSpPr>
          <p:spPr>
            <a:xfrm>
              <a:off x="5656050" y="6168462"/>
              <a:ext cx="4552709" cy="441233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l"/>
              <a:r>
                <a:rPr lang="en-US" sz="2000">
                  <a:solidFill>
                    <a:schemeClr val="tx1"/>
                  </a:solidFill>
                  <a:latin typeface="Arial"/>
                </a:rPr>
                <a:t>The world leader in serving science</a:t>
              </a:r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BC757F20-58AC-5B4E-ACFF-20D22B6D507B}"/>
                </a:ext>
              </a:extLst>
            </p:cNvPr>
            <p:cNvSpPr/>
            <p:nvPr userDrawn="1"/>
          </p:nvSpPr>
          <p:spPr bwMode="auto">
            <a:xfrm>
              <a:off x="5155556" y="6302295"/>
              <a:ext cx="310510" cy="188737"/>
            </a:xfrm>
            <a:prstGeom prst="parallelogram">
              <a:avLst>
                <a:gd name="adj" fmla="val 31844"/>
              </a:avLst>
            </a:prstGeom>
            <a:solidFill>
              <a:srgbClr val="E7131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800">
                  <a:latin typeface="Arial" pitchFamily="124" charset="0"/>
                </a:rPr>
                <a:t>               </a:t>
              </a:r>
            </a:p>
          </p:txBody>
        </p:sp>
      </p:grpSp>
      <p:sp>
        <p:nvSpPr>
          <p:cNvPr id="45" name="Footer Placeholder 1">
            <a:extLst>
              <a:ext uri="{FF2B5EF4-FFF2-40B4-BE49-F238E27FC236}">
                <a16:creationId xmlns:a16="http://schemas.microsoft.com/office/drawing/2014/main" id="{F96EC45B-102C-174F-9F23-FF784CDB7A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04800" y="6553200"/>
            <a:ext cx="7619998" cy="304799"/>
          </a:xfrm>
        </p:spPr>
        <p:txBody>
          <a:bodyPr/>
          <a:lstStyle/>
          <a:p>
            <a:r>
              <a:rPr lang="en-US"/>
              <a:t>Proprietary &amp; Confidential |  authoremail@thermofisher.com | 21-October-2020</a:t>
            </a:r>
          </a:p>
        </p:txBody>
      </p:sp>
      <p:sp>
        <p:nvSpPr>
          <p:cNvPr id="46" name="Slide Number Placeholder 2">
            <a:extLst>
              <a:ext uri="{FF2B5EF4-FFF2-40B4-BE49-F238E27FC236}">
                <a16:creationId xmlns:a16="http://schemas.microsoft.com/office/drawing/2014/main" id="{8D006509-7DB4-6541-835F-3B6972AE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553200"/>
            <a:ext cx="304799" cy="304799"/>
          </a:xfrm>
        </p:spPr>
        <p:txBody>
          <a:bodyPr/>
          <a:lstStyle/>
          <a:p>
            <a:fld id="{89006F1E-66CD-4A4B-9370-B4A3080F0E6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108EBC16-514C-7740-843A-F5174EAA96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3903896"/>
            <a:ext cx="7619999" cy="308120"/>
          </a:xfrm>
          <a:prstGeom prst="rect">
            <a:avLst/>
          </a:prstGeom>
        </p:spPr>
        <p:txBody>
          <a:bodyPr lIns="0" tIns="0" rIns="0" bIns="0" anchor="b"/>
          <a:lstStyle>
            <a:lvl1pPr>
              <a:spcBef>
                <a:spcPts val="0"/>
              </a:spcBef>
              <a:spcAft>
                <a:spcPts val="0"/>
              </a:spcAft>
              <a:buFontTx/>
              <a:buNone/>
              <a:defRPr sz="1600" b="0" baseline="0">
                <a:solidFill>
                  <a:schemeClr val="tx2"/>
                </a:solidFill>
              </a:defRPr>
            </a:lvl1pPr>
            <a:lvl2pPr marL="114300" indent="4763">
              <a:spcAft>
                <a:spcPts val="0"/>
              </a:spcAft>
              <a:buFontTx/>
              <a:buNone/>
              <a:defRPr sz="1400" i="1" baseline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Presenter name [16pt Arial] </a:t>
            </a:r>
          </a:p>
        </p:txBody>
      </p:sp>
      <p:sp>
        <p:nvSpPr>
          <p:cNvPr id="38" name="Title 16">
            <a:extLst>
              <a:ext uri="{FF2B5EF4-FFF2-40B4-BE49-F238E27FC236}">
                <a16:creationId xmlns:a16="http://schemas.microsoft.com/office/drawing/2014/main" id="{124A4A7F-4904-4645-AEF7-28AEBD45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1" y="1726100"/>
            <a:ext cx="7619999" cy="2071868"/>
          </a:xfrm>
          <a:prstGeom prst="rect">
            <a:avLst/>
          </a:prstGeom>
          <a:noFill/>
        </p:spPr>
        <p:txBody>
          <a:bodyPr wrap="square" lIns="0" tIns="0" rIns="0" bIns="0" anchor="b">
            <a:noAutofit/>
          </a:bodyPr>
          <a:lstStyle>
            <a:lvl1pPr>
              <a:lnSpc>
                <a:spcPct val="11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Title [28pt Arial Bold] </a:t>
            </a:r>
          </a:p>
        </p:txBody>
      </p:sp>
      <p:sp>
        <p:nvSpPr>
          <p:cNvPr id="39" name="Text Placeholder 15">
            <a:extLst>
              <a:ext uri="{FF2B5EF4-FFF2-40B4-BE49-F238E27FC236}">
                <a16:creationId xmlns:a16="http://schemas.microsoft.com/office/drawing/2014/main" id="{0DF0839E-0C0A-8E4B-9B47-CC686D2395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4255834"/>
            <a:ext cx="7619999" cy="109721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179388" marR="0" indent="-179388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Tx/>
              <a:buNone/>
              <a:tabLst/>
              <a:defRPr sz="1400" b="0" baseline="0">
                <a:solidFill>
                  <a:schemeClr val="tx1"/>
                </a:solidFill>
              </a:defRPr>
            </a:lvl1pPr>
            <a:lvl2pPr marL="114300" indent="4763">
              <a:spcAft>
                <a:spcPts val="0"/>
              </a:spcAft>
              <a:buFontTx/>
              <a:buNone/>
              <a:defRPr sz="1400" i="1" baseline="0">
                <a:solidFill>
                  <a:schemeClr val="tx1"/>
                </a:solidFill>
              </a:defRPr>
            </a:lvl2pPr>
          </a:lstStyle>
          <a:p>
            <a:pPr marL="411480" marR="0" lvl="0" indent="-41148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Tx/>
              <a:buNone/>
              <a:tabLst/>
              <a:defRPr/>
            </a:pPr>
            <a:r>
              <a:rPr lang="en-US"/>
              <a:t>Presenter Title [14pt Arial]</a:t>
            </a:r>
            <a:br>
              <a:rPr lang="en-US"/>
            </a:br>
            <a:r>
              <a:rPr lang="en-US"/>
              <a:t>Date [14pt Arial] </a:t>
            </a:r>
          </a:p>
        </p:txBody>
      </p:sp>
    </p:spTree>
    <p:extLst>
      <p:ext uri="{BB962C8B-B14F-4D97-AF65-F5344CB8AC3E}">
        <p14:creationId xmlns:p14="http://schemas.microsoft.com/office/powerpoint/2010/main" val="3557453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490E9-DE2C-4BF3-9DFB-F7CB95B5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3ADCA-E147-47FF-A680-4A8B0732C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2EC5F-0C33-4538-A19E-4B311930C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BC4BC-7082-4699-8AC7-DEDDFA229A1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1E2A1-A25A-4A51-A0DA-3A8287A62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9F82D-7C9A-40BF-9113-EAEAF69FD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04024-77AD-4CFB-8E68-602BE5C6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31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AA5F-A001-45F1-BA36-CF4E0CF8D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F2EA1-28C0-469C-B105-DDFF5A1CB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60579-2787-43F0-8336-B7E148319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BC4BC-7082-4699-8AC7-DEDDFA229A1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3DB49-0010-4AC2-8B95-F11D2F26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B6369-C75B-4825-9734-F1B2AAA41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04024-77AD-4CFB-8E68-602BE5C6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583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ADDAF-9A2D-498F-845D-60D90643B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1257A-BFE5-4987-9C52-3020DE8FB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4A95A-BDA3-486D-8AB9-6E5CA96C8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4C764-1AF3-461C-BFB5-98FC6F4AF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BC4BC-7082-4699-8AC7-DEDDFA229A1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86374-DFC0-4EA6-8051-A82C387C0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FE313-F5E1-48EA-B29F-FE0FDC413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04024-77AD-4CFB-8E68-602BE5C6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50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D5BF8-0F8A-4590-8C37-F1AAFB7F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57A07-ACD3-45CC-8EEE-6AAFB6599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EC779-B124-4362-AD60-EFA6032E4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7B5E8-6C91-45A8-B35C-D3D772A70A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80094E-DAD8-4DC5-9A1E-AEF719A024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AADDBB-918E-449A-BE67-4CD64FA56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BC4BC-7082-4699-8AC7-DEDDFA229A1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BC7580-EAFF-4693-971D-CC981363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15F027-8E50-420E-9FC4-414523D6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04024-77AD-4CFB-8E68-602BE5C6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5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C9CEC-0A0E-4BBE-B1FA-EBDF21EED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8D059D-0BCC-486C-806E-72F294393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BC4BC-7082-4699-8AC7-DEDDFA229A1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CB49B-FB12-4268-A70F-35D6C704E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36A77-D845-42A7-8650-83AD3B017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04024-77AD-4CFB-8E68-602BE5C6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41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4FDBE9-F863-4579-A1E1-123FDA125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BC4BC-7082-4699-8AC7-DEDDFA229A1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BD4EBA-C500-4082-B0B7-D205E6A45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68671-CDAD-46A3-A4B1-0D6C66CE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04024-77AD-4CFB-8E68-602BE5C6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95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A4C6B-F0F0-4705-A548-3AD6E90BF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02D09-C555-48DC-B23F-289943E2C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142956-E507-4438-BCDB-8322E9DE69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4F193-F330-4249-AEA6-16A5976D9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BC4BC-7082-4699-8AC7-DEDDFA229A1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F0506-8005-40E6-88C8-A0C8A005C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04CAF-5ED9-4A16-8F77-42392C5D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04024-77AD-4CFB-8E68-602BE5C6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4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B725E-9CAC-4619-B363-C5986F2BE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FE52D2-E47B-40C4-A224-4B1CDA06E0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6DE115-805E-4FFA-AB1B-A4E28AD754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DEAF7-AF57-489B-959A-8613A9ED1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BC4BC-7082-4699-8AC7-DEDDFA229A1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A995B-B122-4885-B50E-04BB5692D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A21C5-F58E-44AD-9D19-19B6F3B3E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04024-77AD-4CFB-8E68-602BE5C6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76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2CB330-6EC3-44CE-82D8-E5ABFBBA5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74CAE-ED90-4CC6-9256-7CC1DB46B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39D0-E732-4421-B0F6-90E00B2672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BC4BC-7082-4699-8AC7-DEDDFA229A10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AA2C5-AC34-4848-8AD4-5B38B1527C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2C398-9321-4665-8441-B6225193FD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04024-77AD-4CFB-8E68-602BE5C6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20210903_NEGCON_NS_SO#1-43634_43780_Plate 1_Run 1_7500Fast_8956_ Eugenia_20210907 085314.xls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9.png"/><Relationship Id="rId5" Type="http://schemas.openxmlformats.org/officeDocument/2006/relationships/image" Target="../media/image62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amp_results.csv" TargetMode="External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C314CA-8737-4991-88CE-EBADBC2B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981" y="4380588"/>
            <a:ext cx="9564827" cy="1267834"/>
          </a:xfrm>
        </p:spPr>
        <p:txBody>
          <a:bodyPr/>
          <a:lstStyle/>
          <a:p>
            <a:pPr algn="r"/>
            <a:r>
              <a:rPr lang="en-US" sz="4000" dirty="0" err="1">
                <a:solidFill>
                  <a:srgbClr val="CC0000"/>
                </a:solidFill>
              </a:rPr>
              <a:t>PatBaSe</a:t>
            </a:r>
            <a:r>
              <a:rPr lang="en-US" sz="4000" dirty="0">
                <a:solidFill>
                  <a:srgbClr val="CC0000"/>
                </a:solidFill>
              </a:rPr>
              <a:t>: 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</a:rPr>
              <a:t>A Pattern-based  similarity search of anomalous curves in qPCR studies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CA230-9948-4240-AA56-D0831D7D33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7875" y="5811637"/>
            <a:ext cx="10607040" cy="459863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Vijay B. Reddy, GTS Analytics Team and Sharada Vijaychander</a:t>
            </a:r>
          </a:p>
        </p:txBody>
      </p:sp>
    </p:spTree>
    <p:extLst>
      <p:ext uri="{BB962C8B-B14F-4D97-AF65-F5344CB8AC3E}">
        <p14:creationId xmlns:p14="http://schemas.microsoft.com/office/powerpoint/2010/main" val="255422962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1F218F-B35C-45C9-B920-A4A8EBE94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5" t="3007" r="42028" b="13071"/>
          <a:stretch/>
        </p:blipFill>
        <p:spPr>
          <a:xfrm>
            <a:off x="206735" y="928914"/>
            <a:ext cx="5718937" cy="514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865BE2-04C2-47CF-906B-4D7B55BED9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5" r="41544"/>
          <a:stretch/>
        </p:blipFill>
        <p:spPr>
          <a:xfrm>
            <a:off x="6266329" y="928914"/>
            <a:ext cx="5718936" cy="5144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257B74-17DF-468D-B747-EB0BD420F8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18066" b="30719"/>
          <a:stretch/>
        </p:blipFill>
        <p:spPr>
          <a:xfrm>
            <a:off x="2711823" y="5253318"/>
            <a:ext cx="6445624" cy="16046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B39DBC-055B-4755-8E12-E3ED23019309}"/>
              </a:ext>
            </a:extLst>
          </p:cNvPr>
          <p:cNvCxnSpPr>
            <a:cxnSpLocks/>
          </p:cNvCxnSpPr>
          <p:nvPr/>
        </p:nvCxnSpPr>
        <p:spPr>
          <a:xfrm flipV="1">
            <a:off x="2711823" y="3106057"/>
            <a:ext cx="1504783" cy="2147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917E43-CA85-4837-9B66-72030E8F20CB}"/>
              </a:ext>
            </a:extLst>
          </p:cNvPr>
          <p:cNvCxnSpPr>
            <a:cxnSpLocks/>
          </p:cNvCxnSpPr>
          <p:nvPr/>
        </p:nvCxnSpPr>
        <p:spPr>
          <a:xfrm flipV="1">
            <a:off x="9125797" y="2895756"/>
            <a:ext cx="1315883" cy="3762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B19FE3C-989C-4A20-BB99-ABE126D35D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03" r="43044"/>
          <a:stretch/>
        </p:blipFill>
        <p:spPr>
          <a:xfrm>
            <a:off x="206735" y="3658472"/>
            <a:ext cx="1656286" cy="1919368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2F52F50A-78C4-4EC1-A246-F8B236F89F09}"/>
              </a:ext>
            </a:extLst>
          </p:cNvPr>
          <p:cNvSpPr/>
          <p:nvPr/>
        </p:nvSpPr>
        <p:spPr>
          <a:xfrm>
            <a:off x="2560320" y="5499387"/>
            <a:ext cx="151503" cy="114790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311E76-2A5D-4103-8E26-15DB85F8CB5A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1388818" y="4499429"/>
            <a:ext cx="1171502" cy="1573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D8089BD-D0F5-424C-831A-547C26A0424E}"/>
              </a:ext>
            </a:extLst>
          </p:cNvPr>
          <p:cNvSpPr txBox="1"/>
          <p:nvPr/>
        </p:nvSpPr>
        <p:spPr>
          <a:xfrm>
            <a:off x="1863021" y="199886"/>
            <a:ext cx="8497938" cy="646331"/>
          </a:xfrm>
          <a:prstGeom prst="rect">
            <a:avLst/>
          </a:prstGeom>
          <a:gradFill>
            <a:gsLst>
              <a:gs pos="0">
                <a:srgbClr val="92D050"/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sz="3600" dirty="0"/>
              <a:t>Pattern-based identification of similar curves</a:t>
            </a:r>
          </a:p>
        </p:txBody>
      </p:sp>
    </p:spTree>
    <p:extLst>
      <p:ext uri="{BB962C8B-B14F-4D97-AF65-F5344CB8AC3E}">
        <p14:creationId xmlns:p14="http://schemas.microsoft.com/office/powerpoint/2010/main" val="3383365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DFCC29-EE77-407A-8C13-ACEF57653AF4}"/>
              </a:ext>
            </a:extLst>
          </p:cNvPr>
          <p:cNvSpPr txBox="1"/>
          <p:nvPr/>
        </p:nvSpPr>
        <p:spPr>
          <a:xfrm>
            <a:off x="1155510" y="4189863"/>
            <a:ext cx="988097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Consolas" panose="020B0609020204030204" pitchFamily="49" charset="0"/>
              </a:rPr>
              <a:t>EEEFFGGHIJJJJJIHECBAAcfhjjjjjjihggffeeedeedddd</a:t>
            </a:r>
            <a:r>
              <a:rPr lang="en-US" b="1" dirty="0">
                <a:latin typeface="Consolas" panose="020B0609020204030204" pitchFamily="49" charset="0"/>
              </a:rPr>
              <a:t> 3032 920 f00216_K16_RSVAB_ABY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DDEEFFGHIJJJJJJHECBAAbjjjjjjjjihggffeeeddddcdd</a:t>
            </a:r>
            <a:r>
              <a:rPr lang="en-US" b="1" dirty="0">
                <a:latin typeface="Consolas" panose="020B0609020204030204" pitchFamily="49" charset="0"/>
              </a:rPr>
              <a:t> 2917 890 f00216_D20_RSVAB_ABY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EEFFFGHIJJJJJJJHFCBAAehjjjjjjjjihhggffeeeeedde</a:t>
            </a:r>
            <a:r>
              <a:rPr lang="en-US" b="1" dirty="0">
                <a:latin typeface="Consolas" panose="020B0609020204030204" pitchFamily="49" charset="0"/>
              </a:rPr>
              <a:t> 2996 874 f00216_J4_RSVAB_ABY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EEFFGHHIJJJJJJJHECAAbfijjjjjjjiihggffeeeeeeddd</a:t>
            </a:r>
            <a:r>
              <a:rPr lang="en-US" b="1" dirty="0">
                <a:latin typeface="Consolas" panose="020B0609020204030204" pitchFamily="49" charset="0"/>
              </a:rPr>
              <a:t> 3027 853 f00216_K12_RSVAB_ABY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EEFFGGHIJJJJJJJHECAAbfijjjjjjjihhggfffeeeeedde</a:t>
            </a:r>
            <a:r>
              <a:rPr lang="en-US" b="1" dirty="0">
                <a:latin typeface="Consolas" panose="020B0609020204030204" pitchFamily="49" charset="0"/>
              </a:rPr>
              <a:t> 2924 853 f00216_E6_RSVAB_ABY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EEFFGHHIJJJJJJJJGDBAAbfijjjjjjjiihhggffffffdef</a:t>
            </a:r>
            <a:r>
              <a:rPr lang="en-US" b="1" dirty="0">
                <a:latin typeface="Consolas" panose="020B0609020204030204" pitchFamily="49" charset="0"/>
              </a:rPr>
              <a:t> 2926 850 f00216_E8_RSVAB_ABY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EEFFGHHIJJJJJJJJGDBAAaehjjjjjjjjiihhggfffffeef</a:t>
            </a:r>
            <a:r>
              <a:rPr lang="en-US" b="1" dirty="0">
                <a:latin typeface="Consolas" panose="020B0609020204030204" pitchFamily="49" charset="0"/>
              </a:rPr>
              <a:t> 2939 838 f00216_E18_RSVAB_ABY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EEFGGHIJJJJJJJJJGDBAAbfjjjjjjjjjiihhggfffffeef</a:t>
            </a:r>
            <a:r>
              <a:rPr lang="en-US" b="1" dirty="0">
                <a:latin typeface="Consolas" panose="020B0609020204030204" pitchFamily="49" charset="0"/>
              </a:rPr>
              <a:t> 2949 832 f00216_G8_RSVAB_ABY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EEFFFGHHJJJJJJJHFCBAAAbeghjjjjjiihhgfffeffedee</a:t>
            </a:r>
            <a:r>
              <a:rPr lang="en-US" b="1" dirty="0">
                <a:latin typeface="Consolas" panose="020B0609020204030204" pitchFamily="49" charset="0"/>
              </a:rPr>
              <a:t> 3029 828 f00216_K14_RSVAB_ABY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6D7833-2107-466B-B64F-A360E2DC5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7" t="10476" r="1381" b="9753"/>
          <a:stretch/>
        </p:blipFill>
        <p:spPr>
          <a:xfrm>
            <a:off x="1651378" y="259307"/>
            <a:ext cx="8243249" cy="393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18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7A60E4-2B94-42D5-B063-348EDF9FFA0F}"/>
              </a:ext>
            </a:extLst>
          </p:cNvPr>
          <p:cNvSpPr txBox="1"/>
          <p:nvPr/>
        </p:nvSpPr>
        <p:spPr>
          <a:xfrm>
            <a:off x="1196623" y="4408734"/>
            <a:ext cx="9855199" cy="231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latin typeface="Consolas" panose="020B0609020204030204" pitchFamily="49" charset="0"/>
              </a:rPr>
              <a:t>JJJJJJJJJJJJJJJJJHDBAcjjjjjjjjjjjjjjjjjjjihfgg 2930 920 f00216_E10_FluAB_FAM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Consolas" panose="020B0609020204030204" pitchFamily="49" charset="0"/>
              </a:rPr>
              <a:t>HIJJJJJJJJJJJJJJIEBAAgjjjjjjjjjjjjjjjiihhhhfgh 259 876 f00202_E15_FluAB_FAM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Consolas" panose="020B0609020204030204" pitchFamily="49" charset="0"/>
              </a:rPr>
              <a:t>JJJJJJJJJJJJJJJJJHDBAAfjjjjjjjjjjjjjjjjjjjjjjj 229 862 f00202_D7_FluAB_FAM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Consolas" panose="020B0609020204030204" pitchFamily="49" charset="0"/>
              </a:rPr>
              <a:t>HHJJJJJJJJJJJJJJJGCBAAgjjjjjjjjjjjjjjjjijjigij 261 860 f00202_E17_FluAB_FAM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Consolas" panose="020B0609020204030204" pitchFamily="49" charset="0"/>
              </a:rPr>
              <a:t>IIJJJJJJJJJJJJJJIDBAfjjjjjjjjjjjjjjjjjihiiighi 233 841 f00202_D11_FluAB_FAM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Consolas" panose="020B0609020204030204" pitchFamily="49" charset="0"/>
              </a:rPr>
              <a:t>IIJJJJJJJJJJJJJJJHDBAAAbhjjjjjjjjjjjjjjjjjjjjj 264 815 f00202_E19_FluAB_FAM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Consolas" panose="020B0609020204030204" pitchFamily="49" charset="0"/>
              </a:rPr>
              <a:t>JJJJJJJJJJJJJJJJJIECBAAagjjjjjjjjjjjjjjjjjjjjj 218 807 f00202_B17_FluAB_FAM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Consolas" panose="020B0609020204030204" pitchFamily="49" charset="0"/>
              </a:rPr>
              <a:t>JJJJJJJJJJJJJJJJJJGDBAAajjjjjjjjjjjjjjjjjjjjjj 2936 805 f00216_E14_FluAB_FAM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Consolas" panose="020B0609020204030204" pitchFamily="49" charset="0"/>
              </a:rPr>
              <a:t>IIJJJJJJJJJJJJJJJGDBAAAafijjjjjjjjjjjjjjjjjjjj 241 805 f00202_D19_FluAB_FAM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Consolas" panose="020B0609020204030204" pitchFamily="49" charset="0"/>
              </a:rPr>
              <a:t>IJJJJJJJJJJJJJJJJJECBAAAejjjjjjjjjjjjjjjjjjghh 2910 800 f00216_D12_FluAB_FAM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0C559-B0E2-4D27-B655-0DE67811D1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79" t="9400" r="6227" b="7550"/>
          <a:stretch/>
        </p:blipFill>
        <p:spPr>
          <a:xfrm>
            <a:off x="504967" y="545910"/>
            <a:ext cx="5591033" cy="3575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EAB589-F195-4A30-A935-9D13FC3890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29" t="6827" r="13694" b="4793"/>
          <a:stretch/>
        </p:blipFill>
        <p:spPr>
          <a:xfrm>
            <a:off x="6388768" y="545910"/>
            <a:ext cx="5034408" cy="35757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A4605A-F1E0-4562-A644-856027352726}"/>
              </a:ext>
            </a:extLst>
          </p:cNvPr>
          <p:cNvSpPr txBox="1"/>
          <p:nvPr/>
        </p:nvSpPr>
        <p:spPr>
          <a:xfrm>
            <a:off x="3056174" y="1149402"/>
            <a:ext cx="2872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f00216_E10_FluAB_FAM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E01FD-BD60-42A8-8A9B-B9C684AEDFF6}"/>
              </a:ext>
            </a:extLst>
          </p:cNvPr>
          <p:cNvSpPr txBox="1"/>
          <p:nvPr/>
        </p:nvSpPr>
        <p:spPr>
          <a:xfrm>
            <a:off x="8747533" y="1149402"/>
            <a:ext cx="2675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f00202_E15_FluAB_FAM</a:t>
            </a:r>
          </a:p>
        </p:txBody>
      </p:sp>
    </p:spTree>
    <p:extLst>
      <p:ext uri="{BB962C8B-B14F-4D97-AF65-F5344CB8AC3E}">
        <p14:creationId xmlns:p14="http://schemas.microsoft.com/office/powerpoint/2010/main" val="2501403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94E353-2914-4B62-B5F3-B77140A4C102}"/>
              </a:ext>
            </a:extLst>
          </p:cNvPr>
          <p:cNvSpPr txBox="1"/>
          <p:nvPr/>
        </p:nvSpPr>
        <p:spPr>
          <a:xfrm>
            <a:off x="420567" y="5517483"/>
            <a:ext cx="48372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ccbbaaAAAABCBBBAbAgbgcedcAAAABDEGHIJJJJJJJJcbb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4483 920 f00224_B10_C19_VIC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abaAbaAAAABBBAAAbAcedacbAAAABCDFGHIJJJJJJJJaaa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4447 811 f00224_A4_C19_VIC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9E8AF1-2C42-4E53-BAAE-0B5721E5E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8" t="10063" r="14590" b="9547"/>
          <a:stretch/>
        </p:blipFill>
        <p:spPr>
          <a:xfrm>
            <a:off x="420567" y="2441591"/>
            <a:ext cx="4700756" cy="31577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4E26E1-A359-4A27-962C-DCFD847FA4D2}"/>
              </a:ext>
            </a:extLst>
          </p:cNvPr>
          <p:cNvSpPr txBox="1"/>
          <p:nvPr/>
        </p:nvSpPr>
        <p:spPr>
          <a:xfrm>
            <a:off x="5574094" y="4908119"/>
            <a:ext cx="661790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ifdaAABABCDDCDCBAAAfiijjjgfegehgededbaAAAAAAAA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1153 </a:t>
            </a:r>
            <a:r>
              <a:rPr lang="en-US" sz="1100" dirty="0">
                <a:solidFill>
                  <a:srgbClr val="000000"/>
                </a:solidFill>
                <a:highlight>
                  <a:srgbClr val="BFBFBF"/>
                </a:highlight>
                <a:latin typeface="Lucida Console" panose="020B0609040504020204" pitchFamily="49" charset="0"/>
              </a:rPr>
              <a:t>920 f00207_F3_FluAB_FAM</a:t>
            </a:r>
          </a:p>
          <a:p>
            <a:r>
              <a:rPr lang="en-US" sz="1100" dirty="0" err="1">
                <a:solidFill>
                  <a:prstClr val="black"/>
                </a:solidFill>
                <a:highlight>
                  <a:srgbClr val="BFBFBF"/>
                </a:highlight>
                <a:latin typeface="Lucida Console" panose="020B0609040504020204" pitchFamily="49" charset="0"/>
              </a:rPr>
              <a:t>fgecAAAABBBBBCCBBAAafbfegfigeffeedccbAAAAAAAAA</a:t>
            </a:r>
            <a:r>
              <a:rPr lang="en-US" sz="1100" dirty="0">
                <a:solidFill>
                  <a:prstClr val="black"/>
                </a:solidFill>
                <a:highlight>
                  <a:srgbClr val="BFBFBF"/>
                </a:highlight>
                <a:latin typeface="Lucida Console" panose="020B0609040504020204" pitchFamily="49" charset="0"/>
              </a:rPr>
              <a:t> 2662 780 f00214_F2_FluAB_FAM</a:t>
            </a:r>
          </a:p>
          <a:p>
            <a:r>
              <a:rPr lang="en-US" sz="1100" dirty="0" err="1">
                <a:solidFill>
                  <a:prstClr val="black"/>
                </a:solidFill>
                <a:highlight>
                  <a:srgbClr val="BFBFBF"/>
                </a:highlight>
                <a:latin typeface="Lucida Console" panose="020B0609040504020204" pitchFamily="49" charset="0"/>
              </a:rPr>
              <a:t>gedaAAABBBCBBBCAAAbecefggfhffefeddbaaAAAAAAAAA</a:t>
            </a:r>
            <a:r>
              <a:rPr lang="en-US" sz="1100" dirty="0">
                <a:solidFill>
                  <a:prstClr val="black"/>
                </a:solidFill>
                <a:highlight>
                  <a:srgbClr val="BFBFBF"/>
                </a:highlight>
                <a:latin typeface="Lucida Console" panose="020B0609040504020204" pitchFamily="49" charset="0"/>
              </a:rPr>
              <a:t> 1688 773 f00209_E2_FluAB_FAM</a:t>
            </a:r>
          </a:p>
          <a:p>
            <a:r>
              <a:rPr lang="en-US" sz="1100" dirty="0" err="1">
                <a:solidFill>
                  <a:prstClr val="black"/>
                </a:solidFill>
                <a:highlight>
                  <a:srgbClr val="BFBFBF"/>
                </a:highlight>
                <a:latin typeface="Lucida Console" panose="020B0609040504020204" pitchFamily="49" charset="0"/>
              </a:rPr>
              <a:t>ecbbAABCBCBDCEBAAAbdhihgihijjjhhfedaaAAAAAAAAA</a:t>
            </a:r>
            <a:r>
              <a:rPr lang="en-US" sz="1100" dirty="0">
                <a:solidFill>
                  <a:prstClr val="black"/>
                </a:solidFill>
                <a:highlight>
                  <a:srgbClr val="BFBFBF"/>
                </a:highlight>
                <a:latin typeface="Lucida Console" panose="020B0609040504020204" pitchFamily="49" charset="0"/>
              </a:rPr>
              <a:t> 5522 773 f00229_F3_FluAB_FAM</a:t>
            </a:r>
          </a:p>
          <a:p>
            <a:r>
              <a:rPr lang="en-US" sz="1100" dirty="0" err="1">
                <a:solidFill>
                  <a:prstClr val="black"/>
                </a:solidFill>
                <a:highlight>
                  <a:srgbClr val="BFBFBF"/>
                </a:highlight>
                <a:latin typeface="Lucida Console" panose="020B0609040504020204" pitchFamily="49" charset="0"/>
              </a:rPr>
              <a:t>ffgdAAaABECDCBCAAAAfdgjghgigghifdbcbAAAAAAAAAA</a:t>
            </a:r>
            <a:r>
              <a:rPr lang="en-US" sz="1100" dirty="0">
                <a:solidFill>
                  <a:prstClr val="black"/>
                </a:solidFill>
                <a:highlight>
                  <a:srgbClr val="BFBFBF"/>
                </a:highlight>
                <a:latin typeface="Lucida Console" panose="020B0609040504020204" pitchFamily="49" charset="0"/>
              </a:rPr>
              <a:t> 2404 764 f00213_D9_FluAB_FAM</a:t>
            </a:r>
          </a:p>
          <a:p>
            <a:r>
              <a:rPr lang="en-US" sz="1100" dirty="0" err="1">
                <a:solidFill>
                  <a:prstClr val="black"/>
                </a:solidFill>
                <a:highlight>
                  <a:srgbClr val="BFBFBF"/>
                </a:highlight>
                <a:latin typeface="Lucida Console" panose="020B0609040504020204" pitchFamily="49" charset="0"/>
              </a:rPr>
              <a:t>edAAAABBBCBBCABAAAAfdhhhifffghedeccbaAAAAAAAAA</a:t>
            </a:r>
            <a:r>
              <a:rPr lang="en-US" sz="1100" dirty="0">
                <a:solidFill>
                  <a:prstClr val="black"/>
                </a:solidFill>
                <a:highlight>
                  <a:srgbClr val="BFBFBF"/>
                </a:highlight>
                <a:latin typeface="Lucida Console" panose="020B0609040504020204" pitchFamily="49" charset="0"/>
              </a:rPr>
              <a:t> 1703 763 f00209_E7_FluAB_FAM</a:t>
            </a:r>
          </a:p>
          <a:p>
            <a:r>
              <a:rPr lang="en-US" sz="1100" dirty="0" err="1">
                <a:solidFill>
                  <a:prstClr val="black"/>
                </a:solidFill>
                <a:highlight>
                  <a:srgbClr val="BFBFBF"/>
                </a:highlight>
                <a:latin typeface="Lucida Console" panose="020B0609040504020204" pitchFamily="49" charset="0"/>
              </a:rPr>
              <a:t>eddaABBCCCDCEBEBAAhcihhjijjjjjjggecbAaAAAAAAAA</a:t>
            </a:r>
            <a:r>
              <a:rPr lang="en-US" sz="1100" dirty="0">
                <a:solidFill>
                  <a:prstClr val="black"/>
                </a:solidFill>
                <a:highlight>
                  <a:srgbClr val="BFBFBF"/>
                </a:highlight>
                <a:latin typeface="Lucida Console" panose="020B0609040504020204" pitchFamily="49" charset="0"/>
              </a:rPr>
              <a:t> 3702 762 f00220_D9_FluAB_FAM</a:t>
            </a:r>
          </a:p>
          <a:p>
            <a:r>
              <a:rPr lang="en-US" sz="1100" dirty="0" err="1">
                <a:solidFill>
                  <a:prstClr val="black"/>
                </a:solidFill>
                <a:highlight>
                  <a:srgbClr val="BFBFBF"/>
                </a:highlight>
                <a:latin typeface="Lucida Console" panose="020B0609040504020204" pitchFamily="49" charset="0"/>
              </a:rPr>
              <a:t>eddcbAABBBBCCCDBBAAaAdcggdfhggggfddbaaAAAAAAAA</a:t>
            </a:r>
            <a:r>
              <a:rPr lang="en-US" sz="1100" dirty="0">
                <a:solidFill>
                  <a:prstClr val="black"/>
                </a:solidFill>
                <a:highlight>
                  <a:srgbClr val="BFBFBF"/>
                </a:highlight>
                <a:latin typeface="Lucida Console" panose="020B0609040504020204" pitchFamily="49" charset="0"/>
              </a:rPr>
              <a:t> 5489 759 f00229_E4_FluAB_FAM</a:t>
            </a:r>
          </a:p>
          <a:p>
            <a:r>
              <a:rPr lang="en-US" sz="1100" dirty="0" err="1">
                <a:solidFill>
                  <a:prstClr val="black"/>
                </a:solidFill>
                <a:highlight>
                  <a:srgbClr val="BFBFBF"/>
                </a:highlight>
                <a:latin typeface="Lucida Console" panose="020B0609040504020204" pitchFamily="49" charset="0"/>
              </a:rPr>
              <a:t>gecbaAABBCCBCBBBAbAeejgfghhggffddcbaaAAAAAAAAA</a:t>
            </a:r>
            <a:r>
              <a:rPr lang="en-US" sz="1100" dirty="0">
                <a:solidFill>
                  <a:prstClr val="black"/>
                </a:solidFill>
                <a:highlight>
                  <a:srgbClr val="BFBFBF"/>
                </a:highlight>
                <a:latin typeface="Lucida Console" panose="020B0609040504020204" pitchFamily="49" charset="0"/>
              </a:rPr>
              <a:t> 2452 755 f00213_F1_FluAB_FAM</a:t>
            </a:r>
          </a:p>
          <a:p>
            <a:r>
              <a:rPr lang="en-US" sz="1100" dirty="0" err="1">
                <a:solidFill>
                  <a:prstClr val="black"/>
                </a:solidFill>
                <a:highlight>
                  <a:srgbClr val="BFBFBF"/>
                </a:highlight>
                <a:latin typeface="Lucida Console" panose="020B0609040504020204" pitchFamily="49" charset="0"/>
              </a:rPr>
              <a:t>ddcaAABABBBBABAAAAAidefcdeedeeddccbaaAAAAAAAAA</a:t>
            </a:r>
            <a:r>
              <a:rPr lang="en-US" sz="1100" dirty="0">
                <a:solidFill>
                  <a:prstClr val="black"/>
                </a:solidFill>
                <a:highlight>
                  <a:srgbClr val="BFBFBF"/>
                </a:highlight>
                <a:latin typeface="Lucida Console" panose="020B0609040504020204" pitchFamily="49" charset="0"/>
              </a:rPr>
              <a:t> 2692 754 f00214_F12_FluAB_FAM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818D37-F0F4-438C-B6E3-2151F5CDBE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92" t="32927" r="21194" b="15743"/>
          <a:stretch/>
        </p:blipFill>
        <p:spPr>
          <a:xfrm>
            <a:off x="6717212" y="212401"/>
            <a:ext cx="5054221" cy="25853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FCC254-722B-4718-A53B-C0966BB0F3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29" t="6757" r="11231" b="6240"/>
          <a:stretch/>
        </p:blipFill>
        <p:spPr>
          <a:xfrm>
            <a:off x="3028158" y="200110"/>
            <a:ext cx="3689054" cy="199717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065FEA-D08E-4A1C-9B0B-7347871572A5}"/>
              </a:ext>
            </a:extLst>
          </p:cNvPr>
          <p:cNvCxnSpPr>
            <a:cxnSpLocks/>
          </p:cNvCxnSpPr>
          <p:nvPr/>
        </p:nvCxnSpPr>
        <p:spPr>
          <a:xfrm flipH="1" flipV="1">
            <a:off x="8775510" y="627797"/>
            <a:ext cx="1338407" cy="437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859A1C0-D51D-46AA-A6E4-21273192C93D}"/>
              </a:ext>
            </a:extLst>
          </p:cNvPr>
          <p:cNvCxnSpPr>
            <a:cxnSpLocks/>
          </p:cNvCxnSpPr>
          <p:nvPr/>
        </p:nvCxnSpPr>
        <p:spPr>
          <a:xfrm flipH="1" flipV="1">
            <a:off x="6485021" y="627797"/>
            <a:ext cx="3537285" cy="4509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FD5785-9E3B-446C-9C72-FA01B2E750C2}"/>
              </a:ext>
            </a:extLst>
          </p:cNvPr>
          <p:cNvCxnSpPr>
            <a:cxnSpLocks/>
          </p:cNvCxnSpPr>
          <p:nvPr/>
        </p:nvCxnSpPr>
        <p:spPr>
          <a:xfrm flipH="1" flipV="1">
            <a:off x="5706980" y="1046747"/>
            <a:ext cx="4406938" cy="542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53DC48-0EE5-44C3-BF8A-7EA92DD37D3E}"/>
              </a:ext>
            </a:extLst>
          </p:cNvPr>
          <p:cNvCxnSpPr>
            <a:cxnSpLocks/>
          </p:cNvCxnSpPr>
          <p:nvPr/>
        </p:nvCxnSpPr>
        <p:spPr>
          <a:xfrm flipV="1">
            <a:off x="1203158" y="3429001"/>
            <a:ext cx="0" cy="2394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8EB0909-3E7B-4999-8B8F-0F64489BACAC}"/>
              </a:ext>
            </a:extLst>
          </p:cNvPr>
          <p:cNvCxnSpPr>
            <a:cxnSpLocks/>
          </p:cNvCxnSpPr>
          <p:nvPr/>
        </p:nvCxnSpPr>
        <p:spPr>
          <a:xfrm flipH="1" flipV="1">
            <a:off x="938466" y="3296655"/>
            <a:ext cx="168439" cy="2935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200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C882CC-6552-414E-B7EA-2CB9F802BA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Proprietary &amp; Confidential |  authoremail@thermofisher.com | 21-October-2020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4487FD-A356-43F2-B4F2-F919DD1E2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06F1E-66CD-4A4B-9370-B4A3080F0E6C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9285D37-6C07-495C-9DBF-B08AD7152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989788"/>
              </p:ext>
            </p:extLst>
          </p:nvPr>
        </p:nvGraphicFramePr>
        <p:xfrm>
          <a:off x="317326" y="922351"/>
          <a:ext cx="5090415" cy="51810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66880">
                  <a:extLst>
                    <a:ext uri="{9D8B030D-6E8A-4147-A177-3AD203B41FA5}">
                      <a16:colId xmlns:a16="http://schemas.microsoft.com/office/drawing/2014/main" val="3870304173"/>
                    </a:ext>
                  </a:extLst>
                </a:gridCol>
                <a:gridCol w="699049">
                  <a:extLst>
                    <a:ext uri="{9D8B030D-6E8A-4147-A177-3AD203B41FA5}">
                      <a16:colId xmlns:a16="http://schemas.microsoft.com/office/drawing/2014/main" val="3699309007"/>
                    </a:ext>
                  </a:extLst>
                </a:gridCol>
                <a:gridCol w="773988">
                  <a:extLst>
                    <a:ext uri="{9D8B030D-6E8A-4147-A177-3AD203B41FA5}">
                      <a16:colId xmlns:a16="http://schemas.microsoft.com/office/drawing/2014/main" val="4202718438"/>
                    </a:ext>
                  </a:extLst>
                </a:gridCol>
                <a:gridCol w="637312">
                  <a:extLst>
                    <a:ext uri="{9D8B030D-6E8A-4147-A177-3AD203B41FA5}">
                      <a16:colId xmlns:a16="http://schemas.microsoft.com/office/drawing/2014/main" val="262089966"/>
                    </a:ext>
                  </a:extLst>
                </a:gridCol>
                <a:gridCol w="613186">
                  <a:extLst>
                    <a:ext uri="{9D8B030D-6E8A-4147-A177-3AD203B41FA5}">
                      <a16:colId xmlns:a16="http://schemas.microsoft.com/office/drawing/2014/main" val="2511953916"/>
                    </a:ext>
                  </a:extLst>
                </a:gridCol>
              </a:tblGrid>
              <a:tr h="596889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Cluster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No Clusters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25575825"/>
                  </a:ext>
                </a:extLst>
              </a:tr>
              <a:tr h="49352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Members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60%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70%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80%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90%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7684391"/>
                  </a:ext>
                </a:extLst>
              </a:tr>
              <a:tr h="38931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146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1126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3220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5306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2001978"/>
                  </a:ext>
                </a:extLst>
              </a:tr>
              <a:tr h="270056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326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386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48721215"/>
                  </a:ext>
                </a:extLst>
              </a:tr>
              <a:tr h="396677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143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4787812"/>
                  </a:ext>
                </a:extLst>
              </a:tr>
              <a:tr h="270056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72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79422036"/>
                  </a:ext>
                </a:extLst>
              </a:tr>
              <a:tr h="270056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46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30611205"/>
                  </a:ext>
                </a:extLst>
              </a:tr>
              <a:tr h="270056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99253226"/>
                  </a:ext>
                </a:extLst>
              </a:tr>
              <a:tr h="270056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2064074"/>
                  </a:ext>
                </a:extLst>
              </a:tr>
              <a:tr h="270056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00089030"/>
                  </a:ext>
                </a:extLst>
              </a:tr>
              <a:tr h="270056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56325948"/>
                  </a:ext>
                </a:extLst>
              </a:tr>
              <a:tr h="270056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51257250"/>
                  </a:ext>
                </a:extLst>
              </a:tr>
              <a:tr h="270056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&gt;10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68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69763198"/>
                  </a:ext>
                </a:extLst>
              </a:tr>
              <a:tr h="3893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Total Groups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423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1903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4005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6003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44896386"/>
                  </a:ext>
                </a:extLst>
              </a:tr>
              <a:tr h="3893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Highest Member cluster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2204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1185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531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0128428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634185A-6830-4FEE-A5C4-66413370ED3E}"/>
              </a:ext>
            </a:extLst>
          </p:cNvPr>
          <p:cNvSpPr txBox="1"/>
          <p:nvPr/>
        </p:nvSpPr>
        <p:spPr>
          <a:xfrm>
            <a:off x="5701251" y="754392"/>
            <a:ext cx="4447094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Clustering of curves based on their different % of similarity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1903 independent clusters, at 70% similarity including the 1126 unique member clusters appears to be good number of clusters for user cases.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248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226D80-3D2F-4E13-A3E2-EEC1320FD13B}"/>
              </a:ext>
            </a:extLst>
          </p:cNvPr>
          <p:cNvSpPr txBox="1"/>
          <p:nvPr/>
        </p:nvSpPr>
        <p:spPr>
          <a:xfrm>
            <a:off x="2275360" y="105415"/>
            <a:ext cx="7688180" cy="1070742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7030A0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70000"/>
              </a:lnSpc>
            </a:pPr>
            <a:r>
              <a:rPr lang="en-US" sz="4400" dirty="0"/>
              <a:t>Usefulness of Prototype and </a:t>
            </a:r>
          </a:p>
          <a:p>
            <a:pPr algn="ctr">
              <a:lnSpc>
                <a:spcPct val="70000"/>
              </a:lnSpc>
            </a:pPr>
            <a:r>
              <a:rPr lang="en-US" sz="4400" dirty="0"/>
              <a:t>Proposed Future Enhancements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7F732A-351D-495A-88B8-550E0BC1A374}"/>
              </a:ext>
            </a:extLst>
          </p:cNvPr>
          <p:cNvSpPr txBox="1"/>
          <p:nvPr/>
        </p:nvSpPr>
        <p:spPr>
          <a:xfrm>
            <a:off x="1139487" y="1176157"/>
            <a:ext cx="9959926" cy="5353517"/>
          </a:xfrm>
          <a:prstGeom prst="rect">
            <a:avLst/>
          </a:prstGeom>
          <a:solidFill>
            <a:schemeClr val="bg1"/>
          </a:solidFill>
          <a:ln w="25400">
            <a:solidFill>
              <a:srgbClr val="7030A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7030A0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342900" indent="-342900">
              <a:lnSpc>
                <a:spcPct val="8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sz="1900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Automated annotation  </a:t>
            </a:r>
            <a:r>
              <a:rPr lang="en-US" sz="1900" dirty="0">
                <a:solidFill>
                  <a:schemeClr val="accent6">
                    <a:lumMod val="50000"/>
                  </a:schemeClr>
                </a:solidFill>
              </a:rPr>
              <a:t>of Amp and non-amp curves  in every experiment.</a:t>
            </a:r>
          </a:p>
          <a:p>
            <a:pPr marL="342900" indent="-342900">
              <a:lnSpc>
                <a:spcPct val="8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sz="1900" dirty="0">
                <a:solidFill>
                  <a:schemeClr val="accent6">
                    <a:lumMod val="50000"/>
                  </a:schemeClr>
                </a:solidFill>
              </a:rPr>
              <a:t>Using experts’ </a:t>
            </a:r>
            <a:r>
              <a:rPr lang="en-US" sz="1900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knowledge and reasoning  only once in lifetime </a:t>
            </a:r>
            <a:r>
              <a:rPr lang="en-US" sz="1900" dirty="0">
                <a:solidFill>
                  <a:schemeClr val="accent6">
                    <a:lumMod val="50000"/>
                  </a:schemeClr>
                </a:solidFill>
              </a:rPr>
              <a:t>until and unless  next distinct curve is noticed/obtained.</a:t>
            </a:r>
          </a:p>
          <a:p>
            <a:pPr marL="342900" indent="-342900">
              <a:lnSpc>
                <a:spcPct val="8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sz="1900" dirty="0">
                <a:solidFill>
                  <a:schemeClr val="accent6">
                    <a:lumMod val="50000"/>
                  </a:schemeClr>
                </a:solidFill>
              </a:rPr>
              <a:t>Future automated study analysis </a:t>
            </a:r>
            <a:r>
              <a:rPr lang="en-US" sz="1900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report generation on the fly, </a:t>
            </a:r>
            <a:r>
              <a:rPr lang="en-US" sz="1900" dirty="0">
                <a:solidFill>
                  <a:schemeClr val="accent6">
                    <a:lumMod val="50000"/>
                  </a:schemeClr>
                </a:solidFill>
              </a:rPr>
              <a:t>(Improvements to present automated script)</a:t>
            </a:r>
          </a:p>
          <a:p>
            <a:pPr marL="342900" indent="-342900">
              <a:lnSpc>
                <a:spcPct val="8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sz="1900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Grouping and sub-grouping </a:t>
            </a:r>
            <a:r>
              <a:rPr lang="en-US" sz="1900" dirty="0">
                <a:solidFill>
                  <a:schemeClr val="accent6">
                    <a:lumMod val="50000"/>
                  </a:schemeClr>
                </a:solidFill>
              </a:rPr>
              <a:t>of present and future curve data </a:t>
            </a:r>
          </a:p>
          <a:p>
            <a:pPr marL="342900" indent="-342900">
              <a:lnSpc>
                <a:spcPct val="8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sz="1900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Knowledge-base creation for any type of Machine Learning </a:t>
            </a:r>
            <a:r>
              <a:rPr lang="en-US" sz="1900" dirty="0">
                <a:solidFill>
                  <a:schemeClr val="accent6">
                    <a:lumMod val="50000"/>
                  </a:schemeClr>
                </a:solidFill>
              </a:rPr>
              <a:t>algorithms to use in </a:t>
            </a:r>
            <a:r>
              <a:rPr lang="en-US" sz="1900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identifying difficult and problematic curves</a:t>
            </a:r>
          </a:p>
          <a:p>
            <a:pPr marL="342900" indent="-342900">
              <a:lnSpc>
                <a:spcPct val="8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sz="1900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Improving generation of comparative or bridging study reports </a:t>
            </a:r>
            <a:r>
              <a:rPr lang="en-US" sz="1900" dirty="0">
                <a:solidFill>
                  <a:schemeClr val="accent6">
                    <a:lumMod val="50000"/>
                  </a:schemeClr>
                </a:solidFill>
              </a:rPr>
              <a:t>between instruments, plates, dyes, LoDs, </a:t>
            </a:r>
            <a:r>
              <a:rPr lang="en-US" sz="1900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 comparative curve geometry patterns </a:t>
            </a:r>
            <a:r>
              <a:rPr lang="en-US" sz="1900" dirty="0">
                <a:solidFill>
                  <a:schemeClr val="accent6">
                    <a:lumMod val="50000"/>
                  </a:schemeClr>
                </a:solidFill>
              </a:rPr>
              <a:t>can be reported.</a:t>
            </a:r>
          </a:p>
          <a:p>
            <a:pPr marL="342900" indent="-342900">
              <a:lnSpc>
                <a:spcPct val="8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sz="1900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Experts Knowledge and reasoning cab automatically placed in each study report</a:t>
            </a:r>
            <a:r>
              <a:rPr lang="en-US" sz="1900" dirty="0">
                <a:solidFill>
                  <a:schemeClr val="accent6">
                    <a:lumMod val="50000"/>
                  </a:schemeClr>
                </a:solidFill>
              </a:rPr>
              <a:t> based on classified curve geometry patterns</a:t>
            </a:r>
          </a:p>
          <a:p>
            <a:pPr marL="342900" indent="-342900">
              <a:lnSpc>
                <a:spcPct val="8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sz="1900" dirty="0">
                <a:solidFill>
                  <a:schemeClr val="accent6">
                    <a:lumMod val="50000"/>
                  </a:schemeClr>
                </a:solidFill>
              </a:rPr>
              <a:t>Pattern-based classification can be extended to </a:t>
            </a:r>
            <a:r>
              <a:rPr lang="en-US" sz="1900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identify multi curve interference, cross talks and contaminations</a:t>
            </a:r>
            <a:r>
              <a:rPr lang="en-US" sz="1900" dirty="0">
                <a:solidFill>
                  <a:schemeClr val="accent6">
                    <a:lumMod val="50000"/>
                  </a:schemeClr>
                </a:solidFill>
              </a:rPr>
              <a:t>  that can possibly be reported automatically. </a:t>
            </a:r>
          </a:p>
          <a:p>
            <a:pPr marL="342900" indent="-342900">
              <a:lnSpc>
                <a:spcPct val="8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sz="1900" dirty="0">
                <a:solidFill>
                  <a:schemeClr val="accent6">
                    <a:lumMod val="50000"/>
                  </a:schemeClr>
                </a:solidFill>
              </a:rPr>
              <a:t>(Curve Database) </a:t>
            </a:r>
            <a:r>
              <a:rPr lang="en-US" sz="1900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cuDB interactive web site</a:t>
            </a:r>
            <a:r>
              <a:rPr lang="en-US" sz="1900" dirty="0">
                <a:solidFill>
                  <a:schemeClr val="accent6">
                    <a:lumMod val="50000"/>
                  </a:schemeClr>
                </a:solidFill>
              </a:rPr>
              <a:t> can be developed and made readily available for experimentalists to compare newly obtained curve(s) with previous experiments that gave similar curve(s).</a:t>
            </a:r>
          </a:p>
          <a:p>
            <a:pPr marL="342900" indent="-342900">
              <a:lnSpc>
                <a:spcPct val="8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sz="1900" dirty="0">
                <a:solidFill>
                  <a:schemeClr val="accent6">
                    <a:lumMod val="50000"/>
                  </a:schemeClr>
                </a:solidFill>
              </a:rPr>
              <a:t>Addition of instrument code (QS5, QS7,7500Fast etc.), and plat info (96 or 384 etc.) in curve-ID can be done, that helps to evaluate comparatively all these variables' </a:t>
            </a:r>
            <a:r>
              <a:rPr lang="en-US" sz="1900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interrelationships for future analytics </a:t>
            </a:r>
            <a:r>
              <a:rPr lang="en-US" sz="1900" dirty="0">
                <a:solidFill>
                  <a:schemeClr val="accent6">
                    <a:lumMod val="50000"/>
                  </a:schemeClr>
                </a:solidFill>
              </a:rPr>
              <a:t>purpose.</a:t>
            </a:r>
          </a:p>
        </p:txBody>
      </p:sp>
    </p:spTree>
    <p:extLst>
      <p:ext uri="{BB962C8B-B14F-4D97-AF65-F5344CB8AC3E}">
        <p14:creationId xmlns:p14="http://schemas.microsoft.com/office/powerpoint/2010/main" val="3784466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88E6F9-510A-44AC-AD9B-7D920C8B7125}"/>
              </a:ext>
            </a:extLst>
          </p:cNvPr>
          <p:cNvSpPr txBox="1"/>
          <p:nvPr/>
        </p:nvSpPr>
        <p:spPr>
          <a:xfrm>
            <a:off x="1343525" y="289251"/>
            <a:ext cx="9504949" cy="646331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7030A0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dirty="0"/>
              <a:t>Code Demonstration to search for similar curves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2093F10-BF08-42C8-8D25-E75BFC8F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53" y="1105469"/>
            <a:ext cx="11130335" cy="565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65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4C5A6E-A35B-41C9-8B30-A90F3A011712}"/>
              </a:ext>
            </a:extLst>
          </p:cNvPr>
          <p:cNvSpPr txBox="1"/>
          <p:nvPr/>
        </p:nvSpPr>
        <p:spPr>
          <a:xfrm>
            <a:off x="2292409" y="3630924"/>
            <a:ext cx="70603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THANKS to you ALL</a:t>
            </a:r>
          </a:p>
          <a:p>
            <a:pPr algn="ctr"/>
            <a:r>
              <a:rPr lang="en-US" sz="4000" b="1" dirty="0">
                <a:solidFill>
                  <a:srgbClr val="FF0000"/>
                </a:solidFill>
              </a:rPr>
              <a:t>QUESTIONS ???</a:t>
            </a:r>
            <a:endParaRPr lang="en-US" sz="4000" b="1" dirty="0"/>
          </a:p>
          <a:p>
            <a:pPr algn="ctr"/>
            <a:r>
              <a:rPr lang="en-US" sz="4000" b="1" dirty="0">
                <a:solidFill>
                  <a:srgbClr val="00B050"/>
                </a:solidFill>
              </a:rPr>
              <a:t>SUGGESTIONS AND COMMENTS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D8994F-26B0-4684-A316-5A2C71C9ACE1}"/>
              </a:ext>
            </a:extLst>
          </p:cNvPr>
          <p:cNvSpPr txBox="1"/>
          <p:nvPr/>
        </p:nvSpPr>
        <p:spPr>
          <a:xfrm>
            <a:off x="503583" y="1009788"/>
            <a:ext cx="111848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/>
              <a:t>GTS Analytics Team Lead by Sharada Vijaychander:</a:t>
            </a:r>
          </a:p>
          <a:p>
            <a:r>
              <a:rPr lang="en-US" sz="2400" dirty="0"/>
              <a:t>	</a:t>
            </a:r>
            <a:r>
              <a:rPr lang="en-US" sz="2400" b="1" dirty="0"/>
              <a:t>Onsite (US) : </a:t>
            </a:r>
            <a:r>
              <a:rPr lang="en-US" sz="2400" dirty="0"/>
              <a:t>Suraj Pavaskar, Vijay Reddy, Xinyi Yan, Umair Khan, Gino Garcia</a:t>
            </a:r>
          </a:p>
          <a:p>
            <a:r>
              <a:rPr lang="en-US" sz="2400" dirty="0"/>
              <a:t>	</a:t>
            </a:r>
            <a:r>
              <a:rPr lang="en-US" sz="2400" b="1" dirty="0"/>
              <a:t>Off Site (India): </a:t>
            </a:r>
            <a:r>
              <a:rPr lang="en-US" sz="2400" dirty="0"/>
              <a:t>Aniketan Swami, Ankita Gupta, Harikishan Ellamla, Ashwani Jha, 	Ashish Pathak, Bhagyashree Hote, Puneet Kadimi, Pradeep Phule</a:t>
            </a:r>
          </a:p>
        </p:txBody>
      </p:sp>
    </p:spTree>
    <p:extLst>
      <p:ext uri="{BB962C8B-B14F-4D97-AF65-F5344CB8AC3E}">
        <p14:creationId xmlns:p14="http://schemas.microsoft.com/office/powerpoint/2010/main" val="1837084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4C4788-6749-4618-A28F-B8C206458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71" t="39813" r="17305" b="11982"/>
          <a:stretch/>
        </p:blipFill>
        <p:spPr>
          <a:xfrm>
            <a:off x="6535273" y="1737875"/>
            <a:ext cx="4715434" cy="4537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E52FCA-BF44-4F8E-8726-5FDABC96F8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15" t="47803" r="22683" b="12515"/>
          <a:stretch/>
        </p:blipFill>
        <p:spPr>
          <a:xfrm>
            <a:off x="491317" y="1737875"/>
            <a:ext cx="5317811" cy="4402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047867-5809-4D8B-8962-E91E7CE7AC09}"/>
              </a:ext>
            </a:extLst>
          </p:cNvPr>
          <p:cNvSpPr txBox="1"/>
          <p:nvPr/>
        </p:nvSpPr>
        <p:spPr>
          <a:xfrm>
            <a:off x="1785257" y="210206"/>
            <a:ext cx="8273143" cy="646331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7030A0"/>
                </a:solidFill>
              </a:defRPr>
            </a:lvl1pPr>
          </a:lstStyle>
          <a:p>
            <a:pPr algn="ctr"/>
            <a:r>
              <a:rPr lang="en-US" dirty="0"/>
              <a:t>Scripting to quantify the curve-patterns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99178-CE5D-4681-96F5-D83D03A62B98}"/>
              </a:ext>
            </a:extLst>
          </p:cNvPr>
          <p:cNvSpPr txBox="1"/>
          <p:nvPr/>
        </p:nvSpPr>
        <p:spPr>
          <a:xfrm>
            <a:off x="624114" y="1091544"/>
            <a:ext cx="10626594" cy="646331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7030A0"/>
                </a:solidFill>
              </a:defRPr>
            </a:lvl1pPr>
          </a:lstStyle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EDS to combined EXLS through export (manually)</a:t>
            </a:r>
          </a:p>
        </p:txBody>
      </p:sp>
    </p:spTree>
    <p:extLst>
      <p:ext uri="{BB962C8B-B14F-4D97-AF65-F5344CB8AC3E}">
        <p14:creationId xmlns:p14="http://schemas.microsoft.com/office/powerpoint/2010/main" val="3599410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 action="ppaction://hlinkfile"/>
            <a:extLst>
              <a:ext uri="{FF2B5EF4-FFF2-40B4-BE49-F238E27FC236}">
                <a16:creationId xmlns:a16="http://schemas.microsoft.com/office/drawing/2014/main" id="{D9C7B74E-BA24-47A6-A5D3-D24BB206D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56360"/>
            <a:ext cx="5962965" cy="4216859"/>
          </a:xfrm>
          <a:prstGeom prst="rect">
            <a:avLst/>
          </a:prstGeom>
        </p:spPr>
      </p:pic>
      <p:pic>
        <p:nvPicPr>
          <p:cNvPr id="4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FFBF9A34-8507-409D-9675-EC4344FB6E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617" r="72070"/>
          <a:stretch/>
        </p:blipFill>
        <p:spPr>
          <a:xfrm>
            <a:off x="2629467" y="856360"/>
            <a:ext cx="3373691" cy="5695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68AB7D-2F58-4C03-B178-E472C84720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3794" r="69105"/>
          <a:stretch/>
        </p:blipFill>
        <p:spPr>
          <a:xfrm>
            <a:off x="6095999" y="5308679"/>
            <a:ext cx="5962965" cy="124284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83C5AC-B7D4-4DE0-BA63-B3346CA794F5}"/>
              </a:ext>
            </a:extLst>
          </p:cNvPr>
          <p:cNvCxnSpPr>
            <a:cxnSpLocks/>
          </p:cNvCxnSpPr>
          <p:nvPr/>
        </p:nvCxnSpPr>
        <p:spPr>
          <a:xfrm flipH="1" flipV="1">
            <a:off x="7089966" y="4614492"/>
            <a:ext cx="404528" cy="8988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57F1DC-617C-4E02-A3D4-FE90406B4B4C}"/>
              </a:ext>
            </a:extLst>
          </p:cNvPr>
          <p:cNvCxnSpPr>
            <a:cxnSpLocks/>
          </p:cNvCxnSpPr>
          <p:nvPr/>
        </p:nvCxnSpPr>
        <p:spPr>
          <a:xfrm flipH="1" flipV="1">
            <a:off x="5038165" y="1091820"/>
            <a:ext cx="3303730" cy="46182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0229A5-B9B2-4CD8-BCC9-B1F544D30AE0}"/>
              </a:ext>
            </a:extLst>
          </p:cNvPr>
          <p:cNvSpPr txBox="1"/>
          <p:nvPr/>
        </p:nvSpPr>
        <p:spPr>
          <a:xfrm>
            <a:off x="3065879" y="117695"/>
            <a:ext cx="8048173" cy="646331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Information used from combined exls file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1C5147-6026-439A-B326-16B9761A6B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353" t="42950" r="2946" b="12703"/>
          <a:stretch/>
        </p:blipFill>
        <p:spPr>
          <a:xfrm>
            <a:off x="0" y="1208316"/>
            <a:ext cx="2198913" cy="531222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187C1DE0-646B-43AE-939B-5E85062F7FEB}"/>
              </a:ext>
            </a:extLst>
          </p:cNvPr>
          <p:cNvSpPr/>
          <p:nvPr/>
        </p:nvSpPr>
        <p:spPr>
          <a:xfrm flipH="1">
            <a:off x="712073" y="2176081"/>
            <a:ext cx="594816" cy="311418"/>
          </a:xfrm>
          <a:prstGeom prst="rightArrow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5F5AFC-E673-4A11-9F14-7FD33A127D32}"/>
              </a:ext>
            </a:extLst>
          </p:cNvPr>
          <p:cNvSpPr txBox="1"/>
          <p:nvPr/>
        </p:nvSpPr>
        <p:spPr>
          <a:xfrm>
            <a:off x="162578" y="440861"/>
            <a:ext cx="1859052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800" dirty="0"/>
              <a:t>Scripts</a:t>
            </a:r>
          </a:p>
        </p:txBody>
      </p:sp>
    </p:spTree>
    <p:extLst>
      <p:ext uri="{BB962C8B-B14F-4D97-AF65-F5344CB8AC3E}">
        <p14:creationId xmlns:p14="http://schemas.microsoft.com/office/powerpoint/2010/main" val="4210425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568342-6347-4EB9-A176-D974FBD4DB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048"/>
          <a:stretch/>
        </p:blipFill>
        <p:spPr>
          <a:xfrm>
            <a:off x="370434" y="1166947"/>
            <a:ext cx="1968886" cy="1152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8D03D2-DEE5-4AC0-8CCF-93B69F998F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559"/>
          <a:stretch/>
        </p:blipFill>
        <p:spPr>
          <a:xfrm>
            <a:off x="2432212" y="1166946"/>
            <a:ext cx="1898430" cy="1145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A63E54-1193-4FD4-84DC-A8A29EC47EBE}"/>
              </a:ext>
            </a:extLst>
          </p:cNvPr>
          <p:cNvSpPr txBox="1"/>
          <p:nvPr/>
        </p:nvSpPr>
        <p:spPr>
          <a:xfrm>
            <a:off x="2934867" y="1799530"/>
            <a:ext cx="12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Noisy Baseline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73599-5001-4130-AC43-EA20D9AED7AE}"/>
              </a:ext>
            </a:extLst>
          </p:cNvPr>
          <p:cNvSpPr txBox="1"/>
          <p:nvPr/>
        </p:nvSpPr>
        <p:spPr>
          <a:xfrm>
            <a:off x="1088026" y="1452454"/>
            <a:ext cx="1176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Baseline issue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233CF-E40C-4F08-A425-588AD6E9A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284" y="1263945"/>
            <a:ext cx="1888199" cy="9685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88F0A1-F05C-46C7-B33E-93AF255828C9}"/>
              </a:ext>
            </a:extLst>
          </p:cNvPr>
          <p:cNvSpPr txBox="1"/>
          <p:nvPr/>
        </p:nvSpPr>
        <p:spPr>
          <a:xfrm>
            <a:off x="7334682" y="1401914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Bubble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AD7B27-51AD-4D52-87AE-6FE39C5F57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433"/>
          <a:stretch/>
        </p:blipFill>
        <p:spPr>
          <a:xfrm>
            <a:off x="4397748" y="1279345"/>
            <a:ext cx="1898430" cy="9685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C84C84-C7E7-4130-9C98-C9AAAB581257}"/>
              </a:ext>
            </a:extLst>
          </p:cNvPr>
          <p:cNvSpPr txBox="1"/>
          <p:nvPr/>
        </p:nvSpPr>
        <p:spPr>
          <a:xfrm>
            <a:off x="5346963" y="1401914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Bubble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9F6C63-C35E-4B8C-A55E-78C488C301B7}"/>
              </a:ext>
            </a:extLst>
          </p:cNvPr>
          <p:cNvSpPr txBox="1"/>
          <p:nvPr/>
        </p:nvSpPr>
        <p:spPr>
          <a:xfrm>
            <a:off x="966575" y="103450"/>
            <a:ext cx="10124748" cy="738664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algn="ctr"/>
            <a:r>
              <a:rPr lang="en-US" sz="4800" b="1" dirty="0">
                <a:solidFill>
                  <a:schemeClr val="accent2">
                    <a:lumMod val="75000"/>
                  </a:schemeClr>
                </a:solidFill>
              </a:rPr>
              <a:t>Non-Amp curves with distinct patterns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9B708CE-C8FC-4170-AEDD-9CF8B3C5A491}"/>
              </a:ext>
            </a:extLst>
          </p:cNvPr>
          <p:cNvGrpSpPr/>
          <p:nvPr/>
        </p:nvGrpSpPr>
        <p:grpSpPr>
          <a:xfrm>
            <a:off x="8589749" y="1225915"/>
            <a:ext cx="2865279" cy="1120213"/>
            <a:chOff x="1026129" y="1627011"/>
            <a:chExt cx="10798514" cy="349344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2068EBC-696E-4036-9A4B-E024AF23F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38954" y="1627011"/>
              <a:ext cx="4782931" cy="349344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A10CA2-3786-47ED-AFE1-23AC74F86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6129" y="1627011"/>
              <a:ext cx="4782931" cy="349344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786E66-28C8-4355-8FA7-DC09727DA560}"/>
                </a:ext>
              </a:extLst>
            </p:cNvPr>
            <p:cNvSpPr txBox="1"/>
            <p:nvPr/>
          </p:nvSpPr>
          <p:spPr>
            <a:xfrm>
              <a:off x="3733688" y="1789630"/>
              <a:ext cx="6431945" cy="1055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highlight>
                    <a:srgbClr val="FFFF00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Weak C19 amp</a:t>
              </a: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0EEEF90-FAB5-49FB-94B9-48EADDBF01C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768547" y="2480904"/>
              <a:ext cx="2626983" cy="80113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83B4F57-906B-42E1-A908-62CD344C89AB}"/>
                </a:ext>
              </a:extLst>
            </p:cNvPr>
            <p:cNvSpPr/>
            <p:nvPr/>
          </p:nvSpPr>
          <p:spPr bwMode="auto">
            <a:xfrm>
              <a:off x="5299884" y="3135086"/>
              <a:ext cx="429112" cy="293914"/>
            </a:xfrm>
            <a:prstGeom prst="ellipse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>
                <a:latin typeface="Arial" pitchFamily="12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AE0D50A-7284-4280-BE62-A4F74EC9534E}"/>
                </a:ext>
              </a:extLst>
            </p:cNvPr>
            <p:cNvSpPr/>
            <p:nvPr/>
          </p:nvSpPr>
          <p:spPr bwMode="auto">
            <a:xfrm>
              <a:off x="11395531" y="3282043"/>
              <a:ext cx="429112" cy="293914"/>
            </a:xfrm>
            <a:prstGeom prst="ellipse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>
                <a:latin typeface="Arial" pitchFamily="12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597BB78-2FB5-4464-879D-649931B2860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874964" y="2386780"/>
              <a:ext cx="2195024" cy="80214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E3D3ED0-96D9-45F7-B107-2FEF627E256C}"/>
              </a:ext>
            </a:extLst>
          </p:cNvPr>
          <p:cNvGrpSpPr/>
          <p:nvPr/>
        </p:nvGrpSpPr>
        <p:grpSpPr>
          <a:xfrm>
            <a:off x="549482" y="2362038"/>
            <a:ext cx="3650988" cy="1358966"/>
            <a:chOff x="694662" y="3641091"/>
            <a:chExt cx="9518637" cy="234140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24C5668-011C-40A4-B700-415AD01176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11656"/>
            <a:stretch/>
          </p:blipFill>
          <p:spPr>
            <a:xfrm>
              <a:off x="6252419" y="3705371"/>
              <a:ext cx="3821287" cy="227712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0BDB6CB-9388-46A8-8541-EA613249D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3748"/>
            <a:stretch/>
          </p:blipFill>
          <p:spPr>
            <a:xfrm>
              <a:off x="694662" y="3641091"/>
              <a:ext cx="4212343" cy="2341400"/>
            </a:xfrm>
            <a:prstGeom prst="rect">
              <a:avLst/>
            </a:prstGeom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99CC8E7-C769-46CC-A3D2-9EF3A895BBC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88721" y="4603914"/>
              <a:ext cx="1133002" cy="6817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F617A4F-4E98-4716-96C9-2F4B3472B76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163065" y="4474711"/>
              <a:ext cx="1910641" cy="5326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57E01C-C236-4864-930E-F70CFDA3BFB8}"/>
                </a:ext>
              </a:extLst>
            </p:cNvPr>
            <p:cNvSpPr txBox="1"/>
            <p:nvPr/>
          </p:nvSpPr>
          <p:spPr>
            <a:xfrm>
              <a:off x="2412282" y="3767115"/>
              <a:ext cx="7801017" cy="645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highlight>
                    <a:srgbClr val="FFFF00"/>
                  </a:highlight>
                  <a:latin typeface="Calibri" panose="020F0502020204030204" pitchFamily="34" charset="0"/>
                  <a:cs typeface="Calibri" panose="020F0502020204030204" pitchFamily="34" charset="0"/>
                </a:rPr>
                <a:t>Weak amp.  (Crosstalk)</a:t>
              </a:r>
            </a:p>
          </p:txBody>
        </p:sp>
      </p:grpSp>
      <p:pic>
        <p:nvPicPr>
          <p:cNvPr id="32" name="Picture 31" descr="Chart&#10;&#10;Description automatically generated">
            <a:extLst>
              <a:ext uri="{FF2B5EF4-FFF2-40B4-BE49-F238E27FC236}">
                <a16:creationId xmlns:a16="http://schemas.microsoft.com/office/drawing/2014/main" id="{75C5E790-F6AF-458D-92C0-B97B444372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243" y="2375778"/>
            <a:ext cx="1948155" cy="1336574"/>
          </a:xfrm>
          <a:prstGeom prst="rect">
            <a:avLst/>
          </a:prstGeom>
        </p:spPr>
      </p:pic>
      <p:pic>
        <p:nvPicPr>
          <p:cNvPr id="33" name="Picture 32" descr="Chart&#10;&#10;Description automatically generated">
            <a:extLst>
              <a:ext uri="{FF2B5EF4-FFF2-40B4-BE49-F238E27FC236}">
                <a16:creationId xmlns:a16="http://schemas.microsoft.com/office/drawing/2014/main" id="{D6FF1C1A-EA95-45FE-9A30-A791EDD90F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89" y="2361817"/>
            <a:ext cx="2312018" cy="1350535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25D1C895-C09A-443C-A27B-BACEED65CD4D}"/>
              </a:ext>
            </a:extLst>
          </p:cNvPr>
          <p:cNvSpPr/>
          <p:nvPr/>
        </p:nvSpPr>
        <p:spPr bwMode="auto">
          <a:xfrm>
            <a:off x="7165858" y="2427140"/>
            <a:ext cx="404724" cy="362486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Arial" pitchFamily="12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DA74D32-54D4-48D9-95D3-D676656400D3}"/>
              </a:ext>
            </a:extLst>
          </p:cNvPr>
          <p:cNvSpPr/>
          <p:nvPr/>
        </p:nvSpPr>
        <p:spPr bwMode="auto">
          <a:xfrm flipH="1">
            <a:off x="7777279" y="2348308"/>
            <a:ext cx="741282" cy="587975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Arial" pitchFamily="12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F505295-2BA3-47BC-ABC4-E4798E00D0D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9459" t="13668" r="11814" b="14644"/>
          <a:stretch/>
        </p:blipFill>
        <p:spPr>
          <a:xfrm>
            <a:off x="184008" y="4069644"/>
            <a:ext cx="4016462" cy="267905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F3A0D41-FEA7-428C-BEAF-0311A149729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2411" t="15439" r="11813" b="24273"/>
          <a:stretch/>
        </p:blipFill>
        <p:spPr>
          <a:xfrm>
            <a:off x="4200470" y="4025173"/>
            <a:ext cx="3932131" cy="2720926"/>
          </a:xfrm>
          <a:prstGeom prst="rect">
            <a:avLst/>
          </a:prstGeom>
        </p:spPr>
      </p:pic>
      <p:pic>
        <p:nvPicPr>
          <p:cNvPr id="41" name="Picture 40" descr="Chart&#10;&#10;Description automatically generated">
            <a:extLst>
              <a:ext uri="{FF2B5EF4-FFF2-40B4-BE49-F238E27FC236}">
                <a16:creationId xmlns:a16="http://schemas.microsoft.com/office/drawing/2014/main" id="{B5C14D51-627B-4718-A7F4-45B6B5A561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09" y="1064328"/>
            <a:ext cx="1948155" cy="133657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E839639-FB1E-4C1F-9116-7BD90CD6092B}"/>
              </a:ext>
            </a:extLst>
          </p:cNvPr>
          <p:cNvSpPr txBox="1"/>
          <p:nvPr/>
        </p:nvSpPr>
        <p:spPr>
          <a:xfrm>
            <a:off x="1039843" y="1083725"/>
            <a:ext cx="1692484" cy="7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Clear RSV contamination at Well C1 C2 C3.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5EF6152-255B-4656-B66F-38D7DC4B77C1}"/>
              </a:ext>
            </a:extLst>
          </p:cNvPr>
          <p:cNvSpPr/>
          <p:nvPr/>
        </p:nvSpPr>
        <p:spPr bwMode="auto">
          <a:xfrm>
            <a:off x="871040" y="1518532"/>
            <a:ext cx="404724" cy="362486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Arial" pitchFamily="124" charset="0"/>
            </a:endParaRPr>
          </a:p>
        </p:txBody>
      </p:sp>
      <p:pic>
        <p:nvPicPr>
          <p:cNvPr id="44" name="Picture 43" descr="Chart&#10;&#10;Description automatically generated">
            <a:extLst>
              <a:ext uri="{FF2B5EF4-FFF2-40B4-BE49-F238E27FC236}">
                <a16:creationId xmlns:a16="http://schemas.microsoft.com/office/drawing/2014/main" id="{BC37399C-E42A-49D9-92C1-4ED254D609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055" y="1050367"/>
            <a:ext cx="2312018" cy="1350535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F2F40849-F145-4CA0-B368-3F765E55B545}"/>
              </a:ext>
            </a:extLst>
          </p:cNvPr>
          <p:cNvSpPr/>
          <p:nvPr/>
        </p:nvSpPr>
        <p:spPr bwMode="auto">
          <a:xfrm>
            <a:off x="3195425" y="1007402"/>
            <a:ext cx="404724" cy="362486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Arial" pitchFamily="12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69A85F1-DDEE-4D5C-B33F-D32B4BC9B099}"/>
              </a:ext>
            </a:extLst>
          </p:cNvPr>
          <p:cNvSpPr/>
          <p:nvPr/>
        </p:nvSpPr>
        <p:spPr bwMode="auto">
          <a:xfrm flipH="1">
            <a:off x="3915134" y="1121082"/>
            <a:ext cx="741282" cy="587975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Arial" pitchFamily="12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083F63-3473-4398-AF8A-DD9C9266F2B9}"/>
              </a:ext>
            </a:extLst>
          </p:cNvPr>
          <p:cNvSpPr txBox="1"/>
          <p:nvPr/>
        </p:nvSpPr>
        <p:spPr>
          <a:xfrm>
            <a:off x="5538514" y="2344041"/>
            <a:ext cx="1692484" cy="7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Clear RSV contamination at Well C1 C2 C3.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D74034D-FAC4-44E5-B0DD-4C709278DD70}"/>
              </a:ext>
            </a:extLst>
          </p:cNvPr>
          <p:cNvSpPr/>
          <p:nvPr/>
        </p:nvSpPr>
        <p:spPr bwMode="auto">
          <a:xfrm>
            <a:off x="4877839" y="2635488"/>
            <a:ext cx="404724" cy="362486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dirty="0">
              <a:latin typeface="Arial" pitchFamily="124" charset="0"/>
            </a:endParaRPr>
          </a:p>
        </p:txBody>
      </p:sp>
      <p:pic>
        <p:nvPicPr>
          <p:cNvPr id="53" name="Picture 52" descr="Chart&#10;&#10;Description automatically generated">
            <a:extLst>
              <a:ext uri="{FF2B5EF4-FFF2-40B4-BE49-F238E27FC236}">
                <a16:creationId xmlns:a16="http://schemas.microsoft.com/office/drawing/2014/main" id="{C50DACBB-6ED9-4A8A-8599-9EA48A271A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607" y="2562907"/>
            <a:ext cx="1595945" cy="1031098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0FC50F64-0A95-4975-95B4-CD51D7D30579}"/>
              </a:ext>
            </a:extLst>
          </p:cNvPr>
          <p:cNvGrpSpPr/>
          <p:nvPr/>
        </p:nvGrpSpPr>
        <p:grpSpPr>
          <a:xfrm>
            <a:off x="8605350" y="2344041"/>
            <a:ext cx="3350146" cy="1350534"/>
            <a:chOff x="377197" y="595095"/>
            <a:chExt cx="4618072" cy="1336574"/>
          </a:xfrm>
        </p:grpSpPr>
        <p:pic>
          <p:nvPicPr>
            <p:cNvPr id="55" name="Picture 54" descr="Chart&#10;&#10;Description automatically generated">
              <a:extLst>
                <a:ext uri="{FF2B5EF4-FFF2-40B4-BE49-F238E27FC236}">
                  <a16:creationId xmlns:a16="http://schemas.microsoft.com/office/drawing/2014/main" id="{F8B8C3BD-C23A-477E-A06F-E25284DD4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197" y="595095"/>
              <a:ext cx="1948155" cy="1336574"/>
            </a:xfrm>
            <a:prstGeom prst="rect">
              <a:avLst/>
            </a:prstGeom>
          </p:spPr>
        </p:pic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255503D-8B6E-4F9E-A4BA-02007B5F3D8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319585" y="846716"/>
              <a:ext cx="532430" cy="3494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D734FBF-8DB1-46B1-9E6D-FFA2E52BECDB}"/>
                </a:ext>
              </a:extLst>
            </p:cNvPr>
            <p:cNvSpPr/>
            <p:nvPr/>
          </p:nvSpPr>
          <p:spPr bwMode="auto">
            <a:xfrm>
              <a:off x="1099648" y="928979"/>
              <a:ext cx="404724" cy="362486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>
                <a:latin typeface="Arial" pitchFamily="12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32641A7-F2ED-4982-B2C1-10861353F934}"/>
                </a:ext>
              </a:extLst>
            </p:cNvPr>
            <p:cNvSpPr/>
            <p:nvPr/>
          </p:nvSpPr>
          <p:spPr bwMode="auto">
            <a:xfrm>
              <a:off x="3267617" y="706617"/>
              <a:ext cx="404724" cy="362486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>
                <a:latin typeface="Arial" pitchFamily="12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4F4E595-3B1A-41A3-9A37-6CE5533454C3}"/>
                </a:ext>
              </a:extLst>
            </p:cNvPr>
            <p:cNvSpPr/>
            <p:nvPr/>
          </p:nvSpPr>
          <p:spPr bwMode="auto">
            <a:xfrm flipH="1">
              <a:off x="4253988" y="615081"/>
              <a:ext cx="741281" cy="587975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800" dirty="0">
                <a:latin typeface="Arial" pitchFamily="124" charset="0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E95B0EFF-B506-4AA3-8F57-CF08F63A6789}"/>
              </a:ext>
            </a:extLst>
          </p:cNvPr>
          <p:cNvSpPr txBox="1"/>
          <p:nvPr/>
        </p:nvSpPr>
        <p:spPr>
          <a:xfrm>
            <a:off x="9371912" y="2206747"/>
            <a:ext cx="1533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contamination at Well C1 C2 C3.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78A3F8A4-74A4-49BF-B2D3-AC5D2DAA86E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5395" t="20207" r="10567" b="13669"/>
          <a:stretch/>
        </p:blipFill>
        <p:spPr>
          <a:xfrm>
            <a:off x="8251483" y="4025173"/>
            <a:ext cx="3345671" cy="249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11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D73449-C973-4555-AB34-377BED7C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915" y="138184"/>
            <a:ext cx="9479052" cy="6581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8D5067-1787-40A4-95AC-53445FE6FC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353" t="42950" r="2946" b="12703"/>
          <a:stretch/>
        </p:blipFill>
        <p:spPr>
          <a:xfrm>
            <a:off x="0" y="1208316"/>
            <a:ext cx="2198913" cy="53122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F2E8BC-D4F9-4A0B-AE3B-3C97A46E1F7F}"/>
              </a:ext>
            </a:extLst>
          </p:cNvPr>
          <p:cNvSpPr txBox="1"/>
          <p:nvPr/>
        </p:nvSpPr>
        <p:spPr>
          <a:xfrm>
            <a:off x="133034" y="558592"/>
            <a:ext cx="1859052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800" dirty="0"/>
              <a:t>Scripts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88248C2-8312-4F68-8D4C-2240ED952146}"/>
              </a:ext>
            </a:extLst>
          </p:cNvPr>
          <p:cNvSpPr/>
          <p:nvPr/>
        </p:nvSpPr>
        <p:spPr>
          <a:xfrm>
            <a:off x="1400548" y="2039313"/>
            <a:ext cx="460274" cy="311418"/>
          </a:xfrm>
          <a:prstGeom prst="rightArrow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31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266437-8288-4D78-8B09-3F8EC680E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012" y="151075"/>
            <a:ext cx="9477409" cy="65634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7ADCBF-62FD-4073-969E-4C67AFAC09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353" t="42950" r="2946" b="12703"/>
          <a:stretch/>
        </p:blipFill>
        <p:spPr>
          <a:xfrm>
            <a:off x="0" y="1208316"/>
            <a:ext cx="2198913" cy="53122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E766F3-4CA2-4803-9392-6ECE0D0D9C55}"/>
              </a:ext>
            </a:extLst>
          </p:cNvPr>
          <p:cNvSpPr txBox="1"/>
          <p:nvPr/>
        </p:nvSpPr>
        <p:spPr>
          <a:xfrm>
            <a:off x="217686" y="377319"/>
            <a:ext cx="1859052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Scripts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6AE6C23-88A8-47A6-99D1-0C3194594E59}"/>
              </a:ext>
            </a:extLst>
          </p:cNvPr>
          <p:cNvSpPr/>
          <p:nvPr/>
        </p:nvSpPr>
        <p:spPr>
          <a:xfrm>
            <a:off x="2076738" y="2580522"/>
            <a:ext cx="460274" cy="311418"/>
          </a:xfrm>
          <a:prstGeom prst="rightArrow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48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CAD667-9707-4FA0-AEBE-A73ED92DC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474" y="115407"/>
            <a:ext cx="9798526" cy="66260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6E2608-C818-4FB7-AB81-BEF249AF8D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353" t="42950" r="2946" b="12703"/>
          <a:stretch/>
        </p:blipFill>
        <p:spPr>
          <a:xfrm>
            <a:off x="63610" y="1208316"/>
            <a:ext cx="2135303" cy="53122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65E299-3A8A-4B6C-834E-CA5CA4B1641D}"/>
              </a:ext>
            </a:extLst>
          </p:cNvPr>
          <p:cNvSpPr txBox="1"/>
          <p:nvPr/>
        </p:nvSpPr>
        <p:spPr>
          <a:xfrm>
            <a:off x="131529" y="499902"/>
            <a:ext cx="1999464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Scripts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F84006C-5D85-41FF-944E-200D4C634F36}"/>
              </a:ext>
            </a:extLst>
          </p:cNvPr>
          <p:cNvSpPr/>
          <p:nvPr/>
        </p:nvSpPr>
        <p:spPr>
          <a:xfrm>
            <a:off x="2072714" y="3047008"/>
            <a:ext cx="446959" cy="311418"/>
          </a:xfrm>
          <a:prstGeom prst="rightArrow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D93AF9ED-7B07-437F-86C9-F6D21A396E9B}"/>
              </a:ext>
            </a:extLst>
          </p:cNvPr>
          <p:cNvSpPr/>
          <p:nvPr/>
        </p:nvSpPr>
        <p:spPr>
          <a:xfrm flipH="1">
            <a:off x="1936376" y="2541005"/>
            <a:ext cx="244580" cy="1323424"/>
          </a:xfrm>
          <a:prstGeom prst="leftBrac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92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E03FDD-F9E1-4442-A846-7112AA92DA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51"/>
          <a:stretch/>
        </p:blipFill>
        <p:spPr>
          <a:xfrm>
            <a:off x="2402006" y="137121"/>
            <a:ext cx="5059924" cy="65837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463A36-2F45-48E2-906F-5B59196DA8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424"/>
          <a:stretch/>
        </p:blipFill>
        <p:spPr>
          <a:xfrm>
            <a:off x="7461930" y="137121"/>
            <a:ext cx="4730070" cy="66581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4748A3-8C12-43CC-B014-0F80AD483A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353" t="42950" r="2946" b="12703"/>
          <a:stretch/>
        </p:blipFill>
        <p:spPr>
          <a:xfrm>
            <a:off x="0" y="1208316"/>
            <a:ext cx="2198913" cy="53122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2DC1EAD-026B-4B60-BBA0-1D16676A2E6A}"/>
              </a:ext>
            </a:extLst>
          </p:cNvPr>
          <p:cNvSpPr txBox="1"/>
          <p:nvPr/>
        </p:nvSpPr>
        <p:spPr>
          <a:xfrm>
            <a:off x="260588" y="284335"/>
            <a:ext cx="1859052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Scripts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2677514-BA59-4E78-9CC7-C7CCDF25305E}"/>
              </a:ext>
            </a:extLst>
          </p:cNvPr>
          <p:cNvSpPr/>
          <p:nvPr/>
        </p:nvSpPr>
        <p:spPr>
          <a:xfrm>
            <a:off x="1610048" y="4113487"/>
            <a:ext cx="791957" cy="311418"/>
          </a:xfrm>
          <a:prstGeom prst="rightArrow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45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86DDA6-ED87-4CAC-A486-E67918C2B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53" t="42950" r="2946" b="12703"/>
          <a:stretch/>
        </p:blipFill>
        <p:spPr>
          <a:xfrm>
            <a:off x="0" y="1208316"/>
            <a:ext cx="2488758" cy="5312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7EFD8B-6FE5-4E24-B451-589973D1B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797" y="0"/>
            <a:ext cx="4360460" cy="6754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AB317-722D-4168-9FCB-DE4AAE40F9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21"/>
          <a:stretch/>
        </p:blipFill>
        <p:spPr>
          <a:xfrm>
            <a:off x="7429258" y="103413"/>
            <a:ext cx="4360460" cy="6651171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21E5C04A-B1C3-468D-83B7-F8FA24A0DDDE}"/>
              </a:ext>
            </a:extLst>
          </p:cNvPr>
          <p:cNvSpPr/>
          <p:nvPr/>
        </p:nvSpPr>
        <p:spPr>
          <a:xfrm>
            <a:off x="2329732" y="4452730"/>
            <a:ext cx="286247" cy="993913"/>
          </a:xfrm>
          <a:prstGeom prst="rightBrace">
            <a:avLst/>
          </a:prstGeom>
          <a:solidFill>
            <a:schemeClr val="bg1"/>
          </a:solidFill>
          <a:ln w="6032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FC3A2E8-91BE-4B6A-92D2-D78E8342891A}"/>
              </a:ext>
            </a:extLst>
          </p:cNvPr>
          <p:cNvSpPr/>
          <p:nvPr/>
        </p:nvSpPr>
        <p:spPr>
          <a:xfrm>
            <a:off x="2488759" y="4793977"/>
            <a:ext cx="580038" cy="311418"/>
          </a:xfrm>
          <a:prstGeom prst="rightArrow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7851C9-FFD1-41D7-89B3-B9D5C2D50C0E}"/>
              </a:ext>
            </a:extLst>
          </p:cNvPr>
          <p:cNvSpPr txBox="1"/>
          <p:nvPr/>
        </p:nvSpPr>
        <p:spPr>
          <a:xfrm>
            <a:off x="260588" y="284335"/>
            <a:ext cx="1859052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Scripts</a:t>
            </a:r>
          </a:p>
        </p:txBody>
      </p:sp>
    </p:spTree>
    <p:extLst>
      <p:ext uri="{BB962C8B-B14F-4D97-AF65-F5344CB8AC3E}">
        <p14:creationId xmlns:p14="http://schemas.microsoft.com/office/powerpoint/2010/main" val="2887583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1AA66A-812E-4BFB-87FF-A19AEFD7FF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53" t="42950" r="2946" b="12703"/>
          <a:stretch/>
        </p:blipFill>
        <p:spPr>
          <a:xfrm>
            <a:off x="0" y="1181422"/>
            <a:ext cx="2488758" cy="5312227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3694276-EB84-43D9-9EEA-FE3455B3164A}"/>
              </a:ext>
            </a:extLst>
          </p:cNvPr>
          <p:cNvSpPr/>
          <p:nvPr/>
        </p:nvSpPr>
        <p:spPr>
          <a:xfrm>
            <a:off x="1908719" y="5609765"/>
            <a:ext cx="592433" cy="311418"/>
          </a:xfrm>
          <a:prstGeom prst="rightArrow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02CE84-92FA-4F46-A533-DD2BBE46E32A}"/>
              </a:ext>
            </a:extLst>
          </p:cNvPr>
          <p:cNvSpPr txBox="1"/>
          <p:nvPr/>
        </p:nvSpPr>
        <p:spPr>
          <a:xfrm>
            <a:off x="414926" y="90922"/>
            <a:ext cx="119409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/>
              <a:t>py</a:t>
            </a:r>
            <a:r>
              <a:rPr lang="en-US" sz="1400" b="1" dirty="0"/>
              <a:t> /e/NON_AMP_ANALYSIS/Python_scripts/006_read_given_seq.py </a:t>
            </a:r>
            <a:r>
              <a:rPr lang="en-US" sz="1400" b="1" dirty="0" err="1"/>
              <a:t>EEFGGHIJJJJJJJJJGDBAAaeijjjjjjjjiihhgggffffeff</a:t>
            </a:r>
            <a:r>
              <a:rPr lang="en-US" sz="1400" b="1" dirty="0"/>
              <a:t> f00216_D4_RSVAB_ABY &gt; t1.del &amp;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95DCDA-8AF6-48CA-B3C7-ACC7A91D6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786" y="398700"/>
            <a:ext cx="4583525" cy="63502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ABFB55-3413-4377-89FE-8B62B5A25C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36" r="9553" b="6528"/>
          <a:stretch/>
        </p:blipFill>
        <p:spPr>
          <a:xfrm>
            <a:off x="7252451" y="398700"/>
            <a:ext cx="4583525" cy="6350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05089C-E54E-40E4-94CF-6342E4AAE1A3}"/>
              </a:ext>
            </a:extLst>
          </p:cNvPr>
          <p:cNvSpPr txBox="1"/>
          <p:nvPr/>
        </p:nvSpPr>
        <p:spPr>
          <a:xfrm>
            <a:off x="260588" y="502045"/>
            <a:ext cx="1859052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Scripts</a:t>
            </a:r>
          </a:p>
        </p:txBody>
      </p:sp>
    </p:spTree>
    <p:extLst>
      <p:ext uri="{BB962C8B-B14F-4D97-AF65-F5344CB8AC3E}">
        <p14:creationId xmlns:p14="http://schemas.microsoft.com/office/powerpoint/2010/main" val="59430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A1D431-EAF8-4E2A-9D34-1C482DE5D2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35" t="50000" r="26911" b="12602"/>
          <a:stretch/>
        </p:blipFill>
        <p:spPr>
          <a:xfrm>
            <a:off x="116541" y="228599"/>
            <a:ext cx="4912693" cy="4009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80B1DF-6255-4BFE-8785-9985E85EE1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170" r="4607" b="35425"/>
          <a:stretch/>
        </p:blipFill>
        <p:spPr>
          <a:xfrm>
            <a:off x="1306000" y="318247"/>
            <a:ext cx="3880882" cy="112507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7CE26D-3D98-4B69-B134-32526757A3F3}"/>
              </a:ext>
            </a:extLst>
          </p:cNvPr>
          <p:cNvCxnSpPr/>
          <p:nvPr/>
        </p:nvCxnSpPr>
        <p:spPr>
          <a:xfrm flipV="1">
            <a:off x="1558456" y="437322"/>
            <a:ext cx="1852654" cy="108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5992AC-C80E-447F-BAF3-90475D9A7A5E}"/>
              </a:ext>
            </a:extLst>
          </p:cNvPr>
          <p:cNvSpPr txBox="1"/>
          <p:nvPr/>
        </p:nvSpPr>
        <p:spPr>
          <a:xfrm>
            <a:off x="5806439" y="3059668"/>
            <a:ext cx="5254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AaAaAAaaAAaAaAaaaAaAAAAAAAAABCEGIJJJJJJJJJJbaa</a:t>
            </a:r>
            <a:r>
              <a:rPr lang="en-U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4815 </a:t>
            </a:r>
            <a:r>
              <a:rPr lang="en-US" sz="900" dirty="0">
                <a:solidFill>
                  <a:srgbClr val="000000"/>
                </a:solidFill>
                <a:highlight>
                  <a:srgbClr val="BFBFBF"/>
                </a:highlight>
                <a:latin typeface="Lucida Console" panose="020B0609040504020204" pitchFamily="49" charset="0"/>
              </a:rPr>
              <a:t>920 f00225_H12_MS2_JUN</a:t>
            </a:r>
          </a:p>
          <a:p>
            <a:r>
              <a:rPr lang="en-US" sz="900" dirty="0" err="1">
                <a:solidFill>
                  <a:prstClr val="black"/>
                </a:solidFill>
                <a:highlight>
                  <a:srgbClr val="BFBFBF"/>
                </a:highlight>
                <a:latin typeface="Lucida Console" panose="020B0609040504020204" pitchFamily="49" charset="0"/>
              </a:rPr>
              <a:t>AAAaAaaaAaaaaaAAaaAaAAAAAAAAABCEGHHHHIIIIIIaaa</a:t>
            </a:r>
            <a:r>
              <a:rPr lang="en-US" sz="900" dirty="0">
                <a:solidFill>
                  <a:prstClr val="black"/>
                </a:solidFill>
                <a:highlight>
                  <a:srgbClr val="BFBFBF"/>
                </a:highlight>
                <a:latin typeface="Lucida Console" panose="020B0609040504020204" pitchFamily="49" charset="0"/>
              </a:rPr>
              <a:t> 4441 654 f00223_H12_MS2_JUN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E39C5F-2E2F-420B-A5FD-7FBC2DCA86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35" t="13850" r="18152" b="22738"/>
          <a:stretch/>
        </p:blipFill>
        <p:spPr>
          <a:xfrm>
            <a:off x="6095999" y="3792967"/>
            <a:ext cx="4464877" cy="24703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69E644-7B65-4499-9418-EFCBB11568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91" t="14211" r="18348" b="17882"/>
          <a:stretch/>
        </p:blipFill>
        <p:spPr>
          <a:xfrm>
            <a:off x="6218693" y="437322"/>
            <a:ext cx="4342184" cy="2524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1DC543-579F-40A0-9D92-2FDF15F83450}"/>
              </a:ext>
            </a:extLst>
          </p:cNvPr>
          <p:cNvSpPr txBox="1"/>
          <p:nvPr/>
        </p:nvSpPr>
        <p:spPr>
          <a:xfrm>
            <a:off x="551543" y="4420910"/>
            <a:ext cx="5370285" cy="1200329"/>
          </a:xfrm>
          <a:prstGeom prst="rect">
            <a:avLst/>
          </a:prstGeom>
          <a:gradFill>
            <a:gsLst>
              <a:gs pos="0">
                <a:srgbClr val="92D050"/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sz="3600" dirty="0"/>
              <a:t>Pattern-based identification of similar curves</a:t>
            </a:r>
          </a:p>
        </p:txBody>
      </p:sp>
    </p:spTree>
    <p:extLst>
      <p:ext uri="{BB962C8B-B14F-4D97-AF65-F5344CB8AC3E}">
        <p14:creationId xmlns:p14="http://schemas.microsoft.com/office/powerpoint/2010/main" val="3995743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F4748A3-8C12-43CC-B014-0F80AD483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353" t="42950" r="2946" b="12703"/>
          <a:stretch/>
        </p:blipFill>
        <p:spPr>
          <a:xfrm>
            <a:off x="0" y="1208316"/>
            <a:ext cx="2198913" cy="53122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274A69-2961-4813-8607-4E61606E3F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3" t="11542" r="6680" b="4921"/>
          <a:stretch/>
        </p:blipFill>
        <p:spPr>
          <a:xfrm>
            <a:off x="2198913" y="1436914"/>
            <a:ext cx="9732499" cy="518225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A2677514-BA59-4E78-9CC7-C7CCDF25305E}"/>
              </a:ext>
            </a:extLst>
          </p:cNvPr>
          <p:cNvSpPr/>
          <p:nvPr/>
        </p:nvSpPr>
        <p:spPr>
          <a:xfrm>
            <a:off x="668741" y="6082571"/>
            <a:ext cx="1450900" cy="365402"/>
          </a:xfrm>
          <a:prstGeom prst="rightArrow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ECA793-9F7E-41F9-B68B-CABF4E7D29CD}"/>
              </a:ext>
            </a:extLst>
          </p:cNvPr>
          <p:cNvSpPr txBox="1"/>
          <p:nvPr/>
        </p:nvSpPr>
        <p:spPr>
          <a:xfrm>
            <a:off x="2198913" y="233086"/>
            <a:ext cx="9732499" cy="1089529"/>
          </a:xfrm>
          <a:prstGeom prst="rect">
            <a:avLst/>
          </a:prstGeom>
          <a:gradFill>
            <a:gsLst>
              <a:gs pos="0">
                <a:srgbClr val="92D050"/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4000" dirty="0"/>
              <a:t>Similarity weight matrix developed and used for scoring and for identifying similar curves</a:t>
            </a:r>
          </a:p>
        </p:txBody>
      </p:sp>
    </p:spTree>
    <p:extLst>
      <p:ext uri="{BB962C8B-B14F-4D97-AF65-F5344CB8AC3E}">
        <p14:creationId xmlns:p14="http://schemas.microsoft.com/office/powerpoint/2010/main" val="238096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24073-762E-4387-BAAC-1880C1FD7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821" y="178897"/>
            <a:ext cx="8890660" cy="1089529"/>
          </a:xfrm>
          <a:noFill/>
          <a:ln w="25400">
            <a:solidFill>
              <a:srgbClr val="7030A0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 Problematic Amp/Non-Amp curves in qPCR</a:t>
            </a:r>
            <a:br>
              <a:rPr lang="en-US" sz="3600" b="1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</a:br>
            <a:r>
              <a:rPr lang="en-US" sz="3600" b="1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How can we handle them?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8AE5E2-3600-4F92-B2A2-932BCAF894F9}"/>
              </a:ext>
            </a:extLst>
          </p:cNvPr>
          <p:cNvSpPr txBox="1"/>
          <p:nvPr/>
        </p:nvSpPr>
        <p:spPr>
          <a:xfrm>
            <a:off x="228488" y="1363038"/>
            <a:ext cx="6136217" cy="5114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2800" b="1" dirty="0"/>
              <a:t>Annotations:</a:t>
            </a:r>
          </a:p>
          <a:p>
            <a:pPr marL="342900" indent="-342900">
              <a:lnSpc>
                <a:spcPct val="8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b="1" dirty="0"/>
              <a:t>Visual looks of the curve and sometimes its relative looks in comparison with other curves in the well may be used to classify the curve</a:t>
            </a:r>
          </a:p>
          <a:p>
            <a:pPr marL="342900" indent="-342900">
              <a:lnSpc>
                <a:spcPct val="8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b="1" dirty="0"/>
              <a:t>Experts may be able to judge by a name to the curve (creepers, waterfalls, baseline problem etc.) may know the reason why a distortion happened.</a:t>
            </a:r>
          </a:p>
          <a:p>
            <a:pPr marL="342900" indent="-342900">
              <a:lnSpc>
                <a:spcPct val="8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b="1" dirty="0"/>
              <a:t>There may be some reasoning by experts to say as cross talks, bubbles in the wells or contamination of dyes that may be drifting the curve into several variant shapes.</a:t>
            </a:r>
          </a:p>
          <a:p>
            <a:pPr marL="342900" indent="-342900">
              <a:lnSpc>
                <a:spcPct val="8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b="1" dirty="0"/>
              <a:t>Rounds of annotations between experts also do not match to satisfactory levels and has been tested.</a:t>
            </a:r>
          </a:p>
          <a:p>
            <a:pPr marL="342900" indent="-342900">
              <a:lnSpc>
                <a:spcPct val="8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b="1" dirty="0"/>
              <a:t>Reduction of variant curve-groups (Rule book versions) designed  to help and to improve annotations. </a:t>
            </a:r>
          </a:p>
          <a:p>
            <a:pPr marL="342900" indent="-342900">
              <a:lnSpc>
                <a:spcPct val="8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b="1" dirty="0"/>
              <a:t>Reduction of variant curve-groups may increase consensus between expert annotators but raises more confusion space for human and/or machine learning. Because in the reduction process, the curves of different patterns gets placed in common groups, learning the distinct features of a group will be problematic.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C8131-68AA-4B8F-A86F-FA7AE5C923A1}"/>
              </a:ext>
            </a:extLst>
          </p:cNvPr>
          <p:cNvSpPr txBox="1"/>
          <p:nvPr/>
        </p:nvSpPr>
        <p:spPr>
          <a:xfrm>
            <a:off x="7295999" y="1583602"/>
            <a:ext cx="3650801" cy="1384995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Can we quantify the curve pattern using the curve coordinates?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45207863-1CD8-4E65-9EB3-628D13DD7D7A}"/>
              </a:ext>
            </a:extLst>
          </p:cNvPr>
          <p:cNvSpPr/>
          <p:nvPr/>
        </p:nvSpPr>
        <p:spPr>
          <a:xfrm>
            <a:off x="6051372" y="1363038"/>
            <a:ext cx="906977" cy="5118291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F72845-F616-4688-BAE2-4B190CBC9FF0}"/>
              </a:ext>
            </a:extLst>
          </p:cNvPr>
          <p:cNvGrpSpPr/>
          <p:nvPr/>
        </p:nvGrpSpPr>
        <p:grpSpPr>
          <a:xfrm>
            <a:off x="6725008" y="2968598"/>
            <a:ext cx="4957476" cy="3322724"/>
            <a:chOff x="6725008" y="2968598"/>
            <a:chExt cx="4957476" cy="332272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8F69AD-EE7F-4EF5-948F-67C04CB9D456}"/>
                </a:ext>
              </a:extLst>
            </p:cNvPr>
            <p:cNvSpPr txBox="1"/>
            <p:nvPr/>
          </p:nvSpPr>
          <p:spPr>
            <a:xfrm>
              <a:off x="6725008" y="3429000"/>
              <a:ext cx="4957476" cy="2862322"/>
            </a:xfrm>
            <a:prstGeom prst="rect">
              <a:avLst/>
            </a:prstGeom>
            <a:noFill/>
            <a:ln w="31750">
              <a:solidFill>
                <a:srgbClr val="00B05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accent6">
                      <a:lumMod val="50000"/>
                    </a:schemeClr>
                  </a:solidFill>
                </a:rPr>
                <a:t>One can use the quantified curve pattern to identify all related patterns across entire data sets, will drastically reduce the human-experts time and efforts. Once the patterns are classified by measurable scale it can be used for comparison purpose. Improvements and learning aspects for a curve pattern can be further investigated to obtain very promising gains in the qPCR world.</a:t>
              </a:r>
            </a:p>
          </p:txBody>
        </p:sp>
        <p:sp>
          <p:nvSpPr>
            <p:cNvPr id="4" name="Arrow: Down 3">
              <a:extLst>
                <a:ext uri="{FF2B5EF4-FFF2-40B4-BE49-F238E27FC236}">
                  <a16:creationId xmlns:a16="http://schemas.microsoft.com/office/drawing/2014/main" id="{B5152DAB-5703-4801-ADB3-B5344A37E395}"/>
                </a:ext>
              </a:extLst>
            </p:cNvPr>
            <p:cNvSpPr/>
            <p:nvPr/>
          </p:nvSpPr>
          <p:spPr>
            <a:xfrm>
              <a:off x="8908524" y="2968598"/>
              <a:ext cx="435429" cy="46040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8699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F495A0-2303-407D-A8E8-38EB8B618E34}"/>
              </a:ext>
            </a:extLst>
          </p:cNvPr>
          <p:cNvSpPr txBox="1"/>
          <p:nvPr/>
        </p:nvSpPr>
        <p:spPr>
          <a:xfrm>
            <a:off x="1160821" y="174082"/>
            <a:ext cx="10100737" cy="646331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Thought process on quantification of curve patterns</a:t>
            </a:r>
          </a:p>
        </p:txBody>
      </p:sp>
      <p:pic>
        <p:nvPicPr>
          <p:cNvPr id="3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8B8D40C3-7854-4115-AEDF-E585D6DE3C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215" t="17508" b="8311"/>
          <a:stretch/>
        </p:blipFill>
        <p:spPr>
          <a:xfrm>
            <a:off x="722372" y="1424011"/>
            <a:ext cx="1555041" cy="1618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5342A3-5444-461D-A4E4-781BF7F6A5EA}"/>
              </a:ext>
            </a:extLst>
          </p:cNvPr>
          <p:cNvSpPr txBox="1"/>
          <p:nvPr/>
        </p:nvSpPr>
        <p:spPr>
          <a:xfrm>
            <a:off x="800783" y="860220"/>
            <a:ext cx="1555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Amp Data +</a:t>
            </a:r>
          </a:p>
          <a:p>
            <a:r>
              <a:rPr lang="en-US" b="1" dirty="0"/>
              <a:t>Results Sheets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2F958B4-7765-4DB5-9C0A-20C9BF945C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165357"/>
              </p:ext>
            </p:extLst>
          </p:nvPr>
        </p:nvGraphicFramePr>
        <p:xfrm>
          <a:off x="8193229" y="977112"/>
          <a:ext cx="3131382" cy="2217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65C345F-BC72-4CDD-B41E-B690E68C1C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8491089"/>
              </p:ext>
            </p:extLst>
          </p:nvPr>
        </p:nvGraphicFramePr>
        <p:xfrm>
          <a:off x="4318090" y="998720"/>
          <a:ext cx="2561469" cy="20734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E7F2224-FA7E-4A65-A690-7B1668D415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891"/>
          <a:stretch/>
        </p:blipFill>
        <p:spPr>
          <a:xfrm>
            <a:off x="415147" y="3754915"/>
            <a:ext cx="3598610" cy="25255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775D4-1C42-4FB2-A597-626A4A8B42B0}"/>
              </a:ext>
            </a:extLst>
          </p:cNvPr>
          <p:cNvSpPr txBox="1"/>
          <p:nvPr/>
        </p:nvSpPr>
        <p:spPr>
          <a:xfrm>
            <a:off x="722372" y="3174832"/>
            <a:ext cx="48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1-5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E611CA-0B8D-408A-AE21-ADE1F77B1F6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033" t="12692" r="8520" b="12640"/>
          <a:stretch/>
        </p:blipFill>
        <p:spPr>
          <a:xfrm>
            <a:off x="5630502" y="3460931"/>
            <a:ext cx="5943877" cy="3204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3E203D-AFD2-4527-A759-101081B6C1B9}"/>
              </a:ext>
            </a:extLst>
          </p:cNvPr>
          <p:cNvSpPr txBox="1"/>
          <p:nvPr/>
        </p:nvSpPr>
        <p:spPr>
          <a:xfrm>
            <a:off x="1608196" y="3187361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1-46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15C24E-690A-4E9C-A5FC-69FB1E1671C5}"/>
              </a:ext>
            </a:extLst>
          </p:cNvPr>
          <p:cNvSpPr txBox="1"/>
          <p:nvPr/>
        </p:nvSpPr>
        <p:spPr>
          <a:xfrm>
            <a:off x="2572898" y="3205637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1-46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1C76C6-39EB-4287-82F5-F1EC8F54997D}"/>
              </a:ext>
            </a:extLst>
          </p:cNvPr>
          <p:cNvSpPr txBox="1"/>
          <p:nvPr/>
        </p:nvSpPr>
        <p:spPr>
          <a:xfrm>
            <a:off x="3324941" y="3313332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B+C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63E84B-41E4-40EA-9CC2-C3B579D2DBD0}"/>
              </a:ext>
            </a:extLst>
          </p:cNvPr>
          <p:cNvSpPr txBox="1"/>
          <p:nvPr/>
        </p:nvSpPr>
        <p:spPr>
          <a:xfrm>
            <a:off x="269306" y="6267032"/>
            <a:ext cx="3965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SUM of Distances from X-Axis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9CA836-C4A7-4972-A22A-3DF4A694C199}"/>
              </a:ext>
            </a:extLst>
          </p:cNvPr>
          <p:cNvSpPr txBox="1"/>
          <p:nvPr/>
        </p:nvSpPr>
        <p:spPr>
          <a:xfrm>
            <a:off x="869949" y="3415882"/>
            <a:ext cx="27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653BBA-08FC-4A54-8653-122A0217567D}"/>
              </a:ext>
            </a:extLst>
          </p:cNvPr>
          <p:cNvSpPr txBox="1"/>
          <p:nvPr/>
        </p:nvSpPr>
        <p:spPr>
          <a:xfrm>
            <a:off x="1710426" y="3435208"/>
            <a:ext cx="27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2E4315-3D3B-4981-A604-6A3C8B7DE04E}"/>
              </a:ext>
            </a:extLst>
          </p:cNvPr>
          <p:cNvSpPr txBox="1"/>
          <p:nvPr/>
        </p:nvSpPr>
        <p:spPr>
          <a:xfrm>
            <a:off x="2660799" y="3468191"/>
            <a:ext cx="27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B263D18-3E9F-456E-B47C-07CD3E06CC8D}"/>
              </a:ext>
            </a:extLst>
          </p:cNvPr>
          <p:cNvSpPr/>
          <p:nvPr/>
        </p:nvSpPr>
        <p:spPr>
          <a:xfrm>
            <a:off x="2741424" y="1913912"/>
            <a:ext cx="90749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65272F8-B345-408B-BCE4-CEC9DEC8BE62}"/>
              </a:ext>
            </a:extLst>
          </p:cNvPr>
          <p:cNvSpPr/>
          <p:nvPr/>
        </p:nvSpPr>
        <p:spPr>
          <a:xfrm>
            <a:off x="7094987" y="1901414"/>
            <a:ext cx="90749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88C842E-8FB7-407A-A098-CB2BF0467C65}"/>
              </a:ext>
            </a:extLst>
          </p:cNvPr>
          <p:cNvSpPr/>
          <p:nvPr/>
        </p:nvSpPr>
        <p:spPr>
          <a:xfrm>
            <a:off x="4234814" y="4925366"/>
            <a:ext cx="1354519" cy="3564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8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5" grpId="0">
        <p:bldAsOne/>
      </p:bldGraphic>
      <p:bldGraphic spid="6" grpId="0">
        <p:bldAsOne/>
      </p:bldGraphic>
      <p:bldP spid="8" grpId="0"/>
      <p:bldP spid="11" grpId="0"/>
      <p:bldP spid="12" grpId="0"/>
      <p:bldP spid="13" grpId="0"/>
      <p:bldP spid="15" grpId="0"/>
      <p:bldP spid="16" grpId="0"/>
      <p:bldP spid="17" grpId="0"/>
      <p:bldP spid="18" grpId="0"/>
      <p:bldP spid="20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A3AD2F15-0C8E-4A79-94E2-BF275D3B6C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793"/>
          <a:stretch/>
        </p:blipFill>
        <p:spPr>
          <a:xfrm>
            <a:off x="5801236" y="5484325"/>
            <a:ext cx="3373996" cy="11379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E8C021-3AE2-4971-A7D2-F7276BEB0778}"/>
              </a:ext>
            </a:extLst>
          </p:cNvPr>
          <p:cNvSpPr txBox="1"/>
          <p:nvPr/>
        </p:nvSpPr>
        <p:spPr>
          <a:xfrm>
            <a:off x="3791034" y="219529"/>
            <a:ext cx="3814619" cy="646331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7030A0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Scripting Modules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0C0288-CD68-4640-A80D-777E93E6EF99}"/>
              </a:ext>
            </a:extLst>
          </p:cNvPr>
          <p:cNvGrpSpPr/>
          <p:nvPr/>
        </p:nvGrpSpPr>
        <p:grpSpPr>
          <a:xfrm>
            <a:off x="6052128" y="1046680"/>
            <a:ext cx="2430341" cy="1521422"/>
            <a:chOff x="6379729" y="1600635"/>
            <a:chExt cx="2430341" cy="152142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402ECB-3A96-47F7-9857-1E650C4B2C08}"/>
                </a:ext>
              </a:extLst>
            </p:cNvPr>
            <p:cNvSpPr txBox="1"/>
            <p:nvPr/>
          </p:nvSpPr>
          <p:spPr>
            <a:xfrm>
              <a:off x="6395714" y="1600635"/>
              <a:ext cx="2403067" cy="83099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Extract </a:t>
              </a:r>
              <a:r>
                <a:rPr lang="en-US" sz="2400" b="1" i="1" dirty="0" err="1"/>
                <a:t>CurveID</a:t>
              </a:r>
              <a:r>
                <a:rPr lang="en-US" sz="2400" b="1" i="1" dirty="0"/>
                <a:t> </a:t>
              </a:r>
              <a:r>
                <a:rPr lang="en-US" sz="2400" b="1" dirty="0"/>
                <a:t>dRn to a </a:t>
              </a:r>
              <a:r>
                <a:rPr lang="en-US" sz="2400" b="1" i="1" dirty="0"/>
                <a:t>CSV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068A1F6-B1F3-4109-AC9F-B951DD2966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286" t="27596" r="3883" b="16008"/>
            <a:stretch/>
          </p:blipFill>
          <p:spPr>
            <a:xfrm>
              <a:off x="6379729" y="2452156"/>
              <a:ext cx="2430341" cy="66990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815997-658E-4225-BDC9-A916B2626865}"/>
              </a:ext>
            </a:extLst>
          </p:cNvPr>
          <p:cNvGrpSpPr/>
          <p:nvPr/>
        </p:nvGrpSpPr>
        <p:grpSpPr>
          <a:xfrm>
            <a:off x="8996665" y="1012715"/>
            <a:ext cx="2663267" cy="1590482"/>
            <a:chOff x="9280376" y="1644755"/>
            <a:chExt cx="2663267" cy="144845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9E4C7E-1291-4FC8-8758-50259877C2B7}"/>
                </a:ext>
              </a:extLst>
            </p:cNvPr>
            <p:cNvSpPr txBox="1"/>
            <p:nvPr/>
          </p:nvSpPr>
          <p:spPr>
            <a:xfrm>
              <a:off x="9280376" y="1644755"/>
              <a:ext cx="2628845" cy="83099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Extreme-</a:t>
              </a:r>
              <a:r>
                <a:rPr lang="en-US" sz="2400" b="1" dirty="0" err="1"/>
                <a:t>dRn</a:t>
              </a:r>
              <a:r>
                <a:rPr lang="en-US" sz="2400" b="1" dirty="0"/>
                <a:t> value calculations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C0E4F65-E8C1-4DC2-9565-5FC663F8D4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8191" b="47564"/>
            <a:stretch/>
          </p:blipFill>
          <p:spPr>
            <a:xfrm>
              <a:off x="9314798" y="2475752"/>
              <a:ext cx="2628845" cy="61746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6E834C-07F1-458F-879F-824AD3E40E49}"/>
              </a:ext>
            </a:extLst>
          </p:cNvPr>
          <p:cNvGrpSpPr/>
          <p:nvPr/>
        </p:nvGrpSpPr>
        <p:grpSpPr>
          <a:xfrm>
            <a:off x="438747" y="1062310"/>
            <a:ext cx="2403067" cy="1453332"/>
            <a:chOff x="948238" y="1637905"/>
            <a:chExt cx="2403067" cy="145333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BD7268D-4E24-435A-B60B-C3ED0F4022C8}"/>
                </a:ext>
              </a:extLst>
            </p:cNvPr>
            <p:cNvGrpSpPr/>
            <p:nvPr/>
          </p:nvGrpSpPr>
          <p:grpSpPr>
            <a:xfrm>
              <a:off x="948238" y="1637905"/>
              <a:ext cx="2403067" cy="1453332"/>
              <a:chOff x="982104" y="1639881"/>
              <a:chExt cx="2403067" cy="145333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33F971-17C1-499A-99C7-CA22ED2CAB4D}"/>
                  </a:ext>
                </a:extLst>
              </p:cNvPr>
              <p:cNvSpPr txBox="1"/>
              <p:nvPr/>
            </p:nvSpPr>
            <p:spPr>
              <a:xfrm>
                <a:off x="982104" y="1639881"/>
                <a:ext cx="2403067" cy="830997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EDS-to-XLSX</a:t>
                </a:r>
              </a:p>
              <a:p>
                <a:pPr algn="ctr"/>
                <a:r>
                  <a:rPr lang="en-US" sz="2400" b="1" dirty="0"/>
                  <a:t>Manual Export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664FE89-44F4-41D0-8791-011F93D24E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9171" t="39813" r="17305" b="11982"/>
              <a:stretch/>
            </p:blipFill>
            <p:spPr>
              <a:xfrm>
                <a:off x="2620483" y="2494872"/>
                <a:ext cx="721870" cy="59834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10FBCE7-881A-4DFA-895C-0CD99C714C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8915" t="47803" r="22683" b="12515"/>
              <a:stretch/>
            </p:blipFill>
            <p:spPr>
              <a:xfrm>
                <a:off x="982104" y="2512382"/>
                <a:ext cx="784552" cy="580609"/>
              </a:xfrm>
              <a:prstGeom prst="rect">
                <a:avLst/>
              </a:prstGeom>
            </p:spPr>
          </p:pic>
        </p:grpSp>
        <p:sp>
          <p:nvSpPr>
            <p:cNvPr id="4" name="Arrow: Striped Right 3">
              <a:extLst>
                <a:ext uri="{FF2B5EF4-FFF2-40B4-BE49-F238E27FC236}">
                  <a16:creationId xmlns:a16="http://schemas.microsoft.com/office/drawing/2014/main" id="{CB01E551-BFC4-4689-9D93-97D7BC4B663E}"/>
                </a:ext>
              </a:extLst>
            </p:cNvPr>
            <p:cNvSpPr/>
            <p:nvPr/>
          </p:nvSpPr>
          <p:spPr>
            <a:xfrm>
              <a:off x="1849695" y="2736801"/>
              <a:ext cx="583041" cy="96711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98C65D-4223-48CF-B6FE-DD25298D02F8}"/>
              </a:ext>
            </a:extLst>
          </p:cNvPr>
          <p:cNvGrpSpPr/>
          <p:nvPr/>
        </p:nvGrpSpPr>
        <p:grpSpPr>
          <a:xfrm>
            <a:off x="9146833" y="3027810"/>
            <a:ext cx="2742848" cy="1478902"/>
            <a:chOff x="9062932" y="1614311"/>
            <a:chExt cx="2742848" cy="147890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A88341-15D1-4FB4-8F74-178529D99168}"/>
                </a:ext>
              </a:extLst>
            </p:cNvPr>
            <p:cNvSpPr txBox="1"/>
            <p:nvPr/>
          </p:nvSpPr>
          <p:spPr>
            <a:xfrm>
              <a:off x="9062933" y="1614311"/>
              <a:ext cx="2742847" cy="83099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Grouping of dRn Values at each cycle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EA7A5F5-E11E-4222-8B92-C7770AC75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8191" b="47564"/>
            <a:stretch/>
          </p:blipFill>
          <p:spPr>
            <a:xfrm>
              <a:off x="9062932" y="2475752"/>
              <a:ext cx="2742847" cy="617461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634BFDA-243A-4E8B-B878-CD36A1E2EB05}"/>
              </a:ext>
            </a:extLst>
          </p:cNvPr>
          <p:cNvGrpSpPr/>
          <p:nvPr/>
        </p:nvGrpSpPr>
        <p:grpSpPr>
          <a:xfrm>
            <a:off x="3428916" y="1062310"/>
            <a:ext cx="2074595" cy="1531667"/>
            <a:chOff x="4021404" y="1494737"/>
            <a:chExt cx="2074595" cy="153166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4492788-043F-47E9-BE13-97F2414040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1941" t="12922" r="2428" b="18955"/>
            <a:stretch/>
          </p:blipFill>
          <p:spPr>
            <a:xfrm>
              <a:off x="4021404" y="2377027"/>
              <a:ext cx="2074595" cy="64937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C6B32D-08BC-4319-8539-E7547181D6FD}"/>
                </a:ext>
              </a:extLst>
            </p:cNvPr>
            <p:cNvSpPr txBox="1"/>
            <p:nvPr/>
          </p:nvSpPr>
          <p:spPr>
            <a:xfrm>
              <a:off x="4021404" y="1494737"/>
              <a:ext cx="2074595" cy="83099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CurveID</a:t>
              </a:r>
              <a:r>
                <a:rPr lang="en-US" sz="2400" b="1" dirty="0"/>
                <a:t> dRn XLS-Sheets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C1CB2F-D342-4EA4-8724-DA9D3E30C877}"/>
              </a:ext>
            </a:extLst>
          </p:cNvPr>
          <p:cNvGrpSpPr/>
          <p:nvPr/>
        </p:nvGrpSpPr>
        <p:grpSpPr>
          <a:xfrm>
            <a:off x="6068113" y="3014371"/>
            <a:ext cx="2865756" cy="1492341"/>
            <a:chOff x="3333264" y="3204562"/>
            <a:chExt cx="2865756" cy="149234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4EE7FE-6394-4A62-933B-99A9B1DFEF5F}"/>
                </a:ext>
              </a:extLst>
            </p:cNvPr>
            <p:cNvSpPr txBox="1"/>
            <p:nvPr/>
          </p:nvSpPr>
          <p:spPr>
            <a:xfrm>
              <a:off x="3333264" y="3204562"/>
              <a:ext cx="2770134" cy="83099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 </a:t>
              </a:r>
              <a:r>
                <a:rPr lang="en-US" sz="2400" b="1" dirty="0" err="1"/>
                <a:t>Alfabet</a:t>
              </a:r>
              <a:r>
                <a:rPr lang="en-US" sz="2400" b="1" dirty="0"/>
                <a:t> letter pattern assignment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8BDFC8A-1EE7-48D2-BAF4-92AB6501F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065" t="12012" r="4015" b="73040"/>
            <a:stretch/>
          </p:blipFill>
          <p:spPr>
            <a:xfrm>
              <a:off x="3333264" y="4079442"/>
              <a:ext cx="2865756" cy="61746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45EA95-842F-4327-9A37-E87A0CD27C61}"/>
              </a:ext>
            </a:extLst>
          </p:cNvPr>
          <p:cNvGrpSpPr/>
          <p:nvPr/>
        </p:nvGrpSpPr>
        <p:grpSpPr>
          <a:xfrm rot="60000">
            <a:off x="3084059" y="2994633"/>
            <a:ext cx="2617168" cy="1608099"/>
            <a:chOff x="6733597" y="1289835"/>
            <a:chExt cx="2669676" cy="152450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CF51C2-952F-4819-93A7-34A379CDE992}"/>
                </a:ext>
              </a:extLst>
            </p:cNvPr>
            <p:cNvSpPr txBox="1"/>
            <p:nvPr/>
          </p:nvSpPr>
          <p:spPr>
            <a:xfrm>
              <a:off x="6733597" y="1289835"/>
              <a:ext cx="2600955" cy="838519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Ins="0" rtlCol="0">
              <a:spAutoFit/>
            </a:bodyPr>
            <a:lstStyle/>
            <a:p>
              <a:pPr algn="ctr"/>
              <a:r>
                <a:rPr lang="en-US" sz="2400" b="1" dirty="0"/>
                <a:t> Scoring similarity of curve patterns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1725696-0F69-4CDF-A180-C0D6CA9170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872" t="14005" r="966"/>
            <a:stretch/>
          </p:blipFill>
          <p:spPr>
            <a:xfrm>
              <a:off x="6739313" y="2197820"/>
              <a:ext cx="2663960" cy="616520"/>
            </a:xfrm>
            <a:prstGeom prst="rect">
              <a:avLst/>
            </a:prstGeom>
          </p:spPr>
        </p:pic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BB9E061-9D8E-40E0-9DA9-F87D35485226}"/>
              </a:ext>
            </a:extLst>
          </p:cNvPr>
          <p:cNvSpPr/>
          <p:nvPr/>
        </p:nvSpPr>
        <p:spPr>
          <a:xfrm>
            <a:off x="2853861" y="1287045"/>
            <a:ext cx="563008" cy="416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47DE63FE-4F87-4A11-A4D1-31516F9C8408}"/>
              </a:ext>
            </a:extLst>
          </p:cNvPr>
          <p:cNvSpPr/>
          <p:nvPr/>
        </p:nvSpPr>
        <p:spPr>
          <a:xfrm>
            <a:off x="5519732" y="1406157"/>
            <a:ext cx="563008" cy="404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E86B9B71-426A-4023-8F88-3F760A4A3724}"/>
              </a:ext>
            </a:extLst>
          </p:cNvPr>
          <p:cNvSpPr/>
          <p:nvPr/>
        </p:nvSpPr>
        <p:spPr>
          <a:xfrm>
            <a:off x="8470136" y="1450040"/>
            <a:ext cx="526529" cy="404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C660B94C-7867-4DCA-9681-3B334121ADCB}"/>
              </a:ext>
            </a:extLst>
          </p:cNvPr>
          <p:cNvSpPr/>
          <p:nvPr/>
        </p:nvSpPr>
        <p:spPr>
          <a:xfrm>
            <a:off x="10231106" y="2603197"/>
            <a:ext cx="381964" cy="4111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Left 37">
            <a:extLst>
              <a:ext uri="{FF2B5EF4-FFF2-40B4-BE49-F238E27FC236}">
                <a16:creationId xmlns:a16="http://schemas.microsoft.com/office/drawing/2014/main" id="{868ABCF1-3601-406F-9324-0E9CC6915B61}"/>
              </a:ext>
            </a:extLst>
          </p:cNvPr>
          <p:cNvSpPr/>
          <p:nvPr/>
        </p:nvSpPr>
        <p:spPr>
          <a:xfrm>
            <a:off x="5647702" y="3267132"/>
            <a:ext cx="404426" cy="4183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6457FD47-C146-484A-B1DD-B73E1721D72D}"/>
              </a:ext>
            </a:extLst>
          </p:cNvPr>
          <p:cNvSpPr/>
          <p:nvPr/>
        </p:nvSpPr>
        <p:spPr>
          <a:xfrm>
            <a:off x="8838247" y="3211247"/>
            <a:ext cx="312964" cy="44354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066DDE2-8FB5-42CA-9A39-D135E1B9A431}"/>
              </a:ext>
            </a:extLst>
          </p:cNvPr>
          <p:cNvSpPr/>
          <p:nvPr/>
        </p:nvSpPr>
        <p:spPr>
          <a:xfrm>
            <a:off x="2557241" y="3238440"/>
            <a:ext cx="509627" cy="4163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C0691994-EC45-4EE8-85CA-650D7FF05410}"/>
              </a:ext>
            </a:extLst>
          </p:cNvPr>
          <p:cNvSpPr/>
          <p:nvPr/>
        </p:nvSpPr>
        <p:spPr>
          <a:xfrm>
            <a:off x="5192513" y="4685238"/>
            <a:ext cx="481179" cy="4056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5C56A35-A53F-4E8B-9B5B-E8052BEB442F}"/>
              </a:ext>
            </a:extLst>
          </p:cNvPr>
          <p:cNvGrpSpPr/>
          <p:nvPr/>
        </p:nvGrpSpPr>
        <p:grpSpPr>
          <a:xfrm>
            <a:off x="535307" y="2932398"/>
            <a:ext cx="2006100" cy="1465757"/>
            <a:chOff x="10069891" y="1399098"/>
            <a:chExt cx="2006100" cy="146575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8B5583E-9A22-4F7F-80C0-3C93604BCC65}"/>
                </a:ext>
              </a:extLst>
            </p:cNvPr>
            <p:cNvSpPr txBox="1"/>
            <p:nvPr/>
          </p:nvSpPr>
          <p:spPr>
            <a:xfrm>
              <a:off x="10069891" y="1399098"/>
              <a:ext cx="2006100" cy="830997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similarity weight matrix 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9BF1A8C-C71B-4A12-B206-B42C42E24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703" t="11542" r="6680" b="4921"/>
            <a:stretch/>
          </p:blipFill>
          <p:spPr>
            <a:xfrm>
              <a:off x="10069891" y="2247394"/>
              <a:ext cx="2006100" cy="617461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4DA03B8-5016-4509-A9ED-BED9F9C6378B}"/>
              </a:ext>
            </a:extLst>
          </p:cNvPr>
          <p:cNvSpPr txBox="1"/>
          <p:nvPr/>
        </p:nvSpPr>
        <p:spPr>
          <a:xfrm rot="60000">
            <a:off x="1909149" y="4775941"/>
            <a:ext cx="2549603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Ins="0" rtlCol="0">
            <a:spAutoFit/>
          </a:bodyPr>
          <a:lstStyle/>
          <a:p>
            <a:pPr algn="ctr"/>
            <a:r>
              <a:rPr lang="en-US" sz="2400" b="1" dirty="0"/>
              <a:t> All-to-all CuDB comparison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38E5159-C1BE-4F8A-B240-546E265FEFBA}"/>
              </a:ext>
            </a:extLst>
          </p:cNvPr>
          <p:cNvSpPr txBox="1"/>
          <p:nvPr/>
        </p:nvSpPr>
        <p:spPr>
          <a:xfrm rot="60000">
            <a:off x="6477238" y="4732766"/>
            <a:ext cx="2559098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Ins="0" rtlCol="0">
            <a:spAutoFit/>
          </a:bodyPr>
          <a:lstStyle/>
          <a:p>
            <a:pPr algn="ctr"/>
            <a:r>
              <a:rPr lang="en-US" sz="2400" b="1" dirty="0"/>
              <a:t> Search CuDB for similar curve(s)</a:t>
            </a:r>
          </a:p>
        </p:txBody>
      </p:sp>
      <p:sp>
        <p:nvSpPr>
          <p:cNvPr id="50" name="Arrow: Left-Right 49">
            <a:extLst>
              <a:ext uri="{FF2B5EF4-FFF2-40B4-BE49-F238E27FC236}">
                <a16:creationId xmlns:a16="http://schemas.microsoft.com/office/drawing/2014/main" id="{C7764204-21DF-4F7C-83C8-3AFF180C6FD8}"/>
              </a:ext>
            </a:extLst>
          </p:cNvPr>
          <p:cNvSpPr/>
          <p:nvPr/>
        </p:nvSpPr>
        <p:spPr>
          <a:xfrm>
            <a:off x="4435944" y="4982646"/>
            <a:ext cx="2028612" cy="4056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650D2113-DEF5-44F4-9995-AE9196B647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6665" y="4506712"/>
            <a:ext cx="1356580" cy="211671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3082683-BFEC-4538-ABB9-0821D999426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3536" r="9553" b="6528"/>
          <a:stretch/>
        </p:blipFill>
        <p:spPr>
          <a:xfrm>
            <a:off x="9043393" y="4710498"/>
            <a:ext cx="2846287" cy="190056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8C2F174-9F45-4AE7-89A7-8BD7BD01CCD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4922" b="69369"/>
          <a:stretch/>
        </p:blipFill>
        <p:spPr>
          <a:xfrm>
            <a:off x="1901365" y="5670754"/>
            <a:ext cx="3291148" cy="97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2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5" grpId="0" animBg="1"/>
      <p:bldP spid="36" grpId="0" animBg="1"/>
      <p:bldP spid="20" grpId="0" animBg="1"/>
      <p:bldP spid="38" grpId="0" animBg="1"/>
      <p:bldP spid="39" grpId="0" animBg="1"/>
      <p:bldP spid="26" grpId="0" animBg="1"/>
      <p:bldP spid="42" grpId="0" animBg="1"/>
      <p:bldP spid="48" grpId="0" animBg="1"/>
      <p:bldP spid="49" grpId="0" animBg="1"/>
      <p:bldP spid="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5529A9C-B01C-45EC-9C1C-52DEB4000A62}"/>
              </a:ext>
            </a:extLst>
          </p:cNvPr>
          <p:cNvGrpSpPr/>
          <p:nvPr/>
        </p:nvGrpSpPr>
        <p:grpSpPr>
          <a:xfrm>
            <a:off x="155907" y="118674"/>
            <a:ext cx="11809394" cy="6607706"/>
            <a:chOff x="155907" y="118674"/>
            <a:chExt cx="11809394" cy="660770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C1CAAB2-5D57-47B4-BAD7-02924A215CB4}"/>
                </a:ext>
              </a:extLst>
            </p:cNvPr>
            <p:cNvGrpSpPr/>
            <p:nvPr/>
          </p:nvGrpSpPr>
          <p:grpSpPr>
            <a:xfrm>
              <a:off x="155907" y="118674"/>
              <a:ext cx="11809394" cy="6607706"/>
              <a:chOff x="552580" y="100925"/>
              <a:chExt cx="11103741" cy="6607706"/>
            </a:xfrm>
          </p:grpSpPr>
          <p:sp>
            <p:nvSpPr>
              <p:cNvPr id="48" name="Title 1">
                <a:extLst>
                  <a:ext uri="{FF2B5EF4-FFF2-40B4-BE49-F238E27FC236}">
                    <a16:creationId xmlns:a16="http://schemas.microsoft.com/office/drawing/2014/main" id="{E326C435-F363-4C0E-A619-32256BAABB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3084" y="100925"/>
                <a:ext cx="10549313" cy="590931"/>
              </a:xfrm>
              <a:prstGeom prst="rect">
                <a:avLst/>
              </a:prstGeom>
              <a:noFill/>
              <a:ln w="25400">
                <a:solidFill>
                  <a:srgbClr val="7030A0"/>
                </a:solidFill>
              </a:ln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600" b="1" dirty="0">
                    <a:solidFill>
                      <a:srgbClr val="7030A0"/>
                    </a:solidFill>
                    <a:latin typeface="+mn-lt"/>
                    <a:ea typeface="+mn-ea"/>
                    <a:cs typeface="+mn-cs"/>
                  </a:rPr>
                  <a:t> Extreme Value Calculation's and Grouping of </a:t>
                </a:r>
                <a:r>
                  <a:rPr lang="en-US" sz="3600" b="1" i="1" dirty="0">
                    <a:solidFill>
                      <a:srgbClr val="7030A0"/>
                    </a:solidFill>
                    <a:latin typeface="+mn-lt"/>
                    <a:ea typeface="+mn-ea"/>
                    <a:cs typeface="+mn-cs"/>
                  </a:rPr>
                  <a:t>dRn </a:t>
                </a:r>
                <a:r>
                  <a:rPr lang="en-US" sz="3600" b="1" dirty="0">
                    <a:solidFill>
                      <a:srgbClr val="7030A0"/>
                    </a:solidFill>
                    <a:latin typeface="+mn-lt"/>
                    <a:ea typeface="+mn-ea"/>
                    <a:cs typeface="+mn-cs"/>
                  </a:rPr>
                  <a:t>values</a:t>
                </a:r>
              </a:p>
            </p:txBody>
          </p: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22D50A53-E037-49A3-94D9-551DF71EAC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0410" r="21751" b="9323"/>
              <a:stretch/>
            </p:blipFill>
            <p:spPr>
              <a:xfrm>
                <a:off x="552580" y="967407"/>
                <a:ext cx="11050551" cy="5645427"/>
              </a:xfrm>
              <a:prstGeom prst="rect">
                <a:avLst/>
              </a:prstGeom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CB8CE7-14D2-42B2-931E-95F895723620}"/>
                  </a:ext>
                </a:extLst>
              </p:cNvPr>
              <p:cNvSpPr txBox="1"/>
              <p:nvPr/>
            </p:nvSpPr>
            <p:spPr>
              <a:xfrm>
                <a:off x="2433456" y="652109"/>
                <a:ext cx="73355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CC0000"/>
                    </a:solidFill>
                  </a:rPr>
                  <a:t>Distribution of dRn values  in each of 10 Cycle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08862FE4-7CE2-49ED-8251-1259502F66E4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2980167" y="2398644"/>
                <a:ext cx="1763855" cy="375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CD5B9FB-1066-4FC8-B8C2-257F50CA6D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825" t="23260" r="58635" b="72147"/>
              <a:stretch/>
            </p:blipFill>
            <p:spPr>
              <a:xfrm>
                <a:off x="4412974" y="1286266"/>
                <a:ext cx="6831495" cy="803303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E02C19B-EF5B-4C9F-B030-2BB356311C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8056" y="5890592"/>
                <a:ext cx="1443216" cy="2742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2A8EC5-EA3A-449D-8516-B208798B09D0}"/>
                  </a:ext>
                </a:extLst>
              </p:cNvPr>
              <p:cNvSpPr txBox="1"/>
              <p:nvPr/>
            </p:nvSpPr>
            <p:spPr>
              <a:xfrm>
                <a:off x="2008105" y="2213978"/>
                <a:ext cx="972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Top 10%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ED081C-4989-4C20-B84B-E1AD46BB4857}"/>
                  </a:ext>
                </a:extLst>
              </p:cNvPr>
              <p:cNvSpPr txBox="1"/>
              <p:nvPr/>
            </p:nvSpPr>
            <p:spPr>
              <a:xfrm>
                <a:off x="1337250" y="5705926"/>
                <a:ext cx="1920806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Mean Bottom 10%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E6DA4C1-2479-4C19-86C6-FC30F3777F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26391" y="1584502"/>
                <a:ext cx="1499835" cy="6286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2D763CC-B148-4154-B2F9-8C24559465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825" t="21888" r="58635" b="76556"/>
              <a:stretch/>
            </p:blipFill>
            <p:spPr>
              <a:xfrm>
                <a:off x="4884461" y="6350823"/>
                <a:ext cx="6771860" cy="357808"/>
              </a:xfrm>
              <a:prstGeom prst="rect">
                <a:avLst/>
              </a:prstGeom>
              <a:ln>
                <a:solidFill>
                  <a:srgbClr val="FF3300"/>
                </a:solidFill>
              </a:ln>
            </p:spPr>
          </p:pic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11B48E2-A827-4F0B-AD94-3BEF4FBEB692}"/>
                  </a:ext>
                </a:extLst>
              </p:cNvPr>
              <p:cNvCxnSpPr>
                <a:cxnSpLocks/>
                <a:endCxn id="18" idx="1"/>
              </p:cNvCxnSpPr>
              <p:nvPr/>
            </p:nvCxnSpPr>
            <p:spPr>
              <a:xfrm>
                <a:off x="3221313" y="6301440"/>
                <a:ext cx="1663148" cy="2282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120FF3-9A09-4C66-B8F5-BA4EB988FBE4}"/>
                  </a:ext>
                </a:extLst>
              </p:cNvPr>
              <p:cNvSpPr txBox="1"/>
              <p:nvPr/>
            </p:nvSpPr>
            <p:spPr>
              <a:xfrm>
                <a:off x="1630017" y="1294857"/>
                <a:ext cx="25044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+</a:t>
                </a:r>
                <a:r>
                  <a:rPr lang="en-US" b="1" u="sng" dirty="0" err="1"/>
                  <a:t>ve</a:t>
                </a:r>
                <a:r>
                  <a:rPr lang="en-US" b="1" u="sng" dirty="0"/>
                  <a:t> </a:t>
                </a:r>
                <a:r>
                  <a:rPr lang="en-US" b="1" dirty="0"/>
                  <a:t>Side Extreme Values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40B7D3-026D-4CDE-AD0B-AC8C9E136BE8}"/>
                  </a:ext>
                </a:extLst>
              </p:cNvPr>
              <p:cNvSpPr txBox="1"/>
              <p:nvPr/>
            </p:nvSpPr>
            <p:spPr>
              <a:xfrm>
                <a:off x="1782417" y="6134938"/>
                <a:ext cx="24595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-</a:t>
                </a:r>
                <a:r>
                  <a:rPr lang="en-US" b="1" dirty="0" err="1">
                    <a:solidFill>
                      <a:schemeClr val="accent2">
                        <a:lumMod val="75000"/>
                      </a:schemeClr>
                    </a:solidFill>
                  </a:rPr>
                  <a:t>ve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 Side Extreme Values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825C43-E99D-4660-A3A6-501D35AEEA6B}"/>
                  </a:ext>
                </a:extLst>
              </p:cNvPr>
              <p:cNvSpPr txBox="1"/>
              <p:nvPr/>
            </p:nvSpPr>
            <p:spPr>
              <a:xfrm>
                <a:off x="4412974" y="2029747"/>
                <a:ext cx="330540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J</a:t>
                </a:r>
              </a:p>
              <a:p>
                <a:r>
                  <a:rPr lang="en-US" dirty="0"/>
                  <a:t>I</a:t>
                </a:r>
              </a:p>
              <a:p>
                <a:r>
                  <a:rPr lang="en-US" dirty="0"/>
                  <a:t>H</a:t>
                </a:r>
              </a:p>
              <a:p>
                <a:r>
                  <a:rPr lang="en-US" dirty="0"/>
                  <a:t>G</a:t>
                </a:r>
              </a:p>
              <a:p>
                <a:r>
                  <a:rPr lang="en-US" dirty="0"/>
                  <a:t>F</a:t>
                </a:r>
              </a:p>
              <a:p>
                <a:r>
                  <a:rPr lang="en-US" dirty="0"/>
                  <a:t>E</a:t>
                </a:r>
              </a:p>
              <a:p>
                <a:r>
                  <a:rPr lang="en-US" dirty="0"/>
                  <a:t>D</a:t>
                </a:r>
              </a:p>
              <a:p>
                <a:r>
                  <a:rPr lang="en-US" dirty="0"/>
                  <a:t>C</a:t>
                </a:r>
              </a:p>
              <a:p>
                <a:r>
                  <a:rPr lang="en-US" dirty="0"/>
                  <a:t>B</a:t>
                </a:r>
              </a:p>
              <a:p>
                <a:r>
                  <a:rPr lang="en-US" dirty="0"/>
                  <a:t>A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373EEF-90D3-4F9C-B4E7-D47357A6F00F}"/>
                  </a:ext>
                </a:extLst>
              </p:cNvPr>
              <p:cNvSpPr txBox="1"/>
              <p:nvPr/>
            </p:nvSpPr>
            <p:spPr>
              <a:xfrm>
                <a:off x="10542150" y="2826452"/>
                <a:ext cx="330540" cy="2043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70000"/>
                  </a:lnSpc>
                </a:pPr>
                <a:r>
                  <a:rPr lang="en-US" dirty="0"/>
                  <a:t>J</a:t>
                </a:r>
              </a:p>
              <a:p>
                <a:pPr>
                  <a:lnSpc>
                    <a:spcPct val="70000"/>
                  </a:lnSpc>
                </a:pPr>
                <a:r>
                  <a:rPr lang="en-US" dirty="0"/>
                  <a:t>I</a:t>
                </a:r>
              </a:p>
              <a:p>
                <a:pPr>
                  <a:lnSpc>
                    <a:spcPct val="70000"/>
                  </a:lnSpc>
                </a:pPr>
                <a:r>
                  <a:rPr lang="en-US" dirty="0"/>
                  <a:t>H</a:t>
                </a:r>
              </a:p>
              <a:p>
                <a:pPr>
                  <a:lnSpc>
                    <a:spcPct val="70000"/>
                  </a:lnSpc>
                </a:pPr>
                <a:r>
                  <a:rPr lang="en-US" dirty="0"/>
                  <a:t>G</a:t>
                </a:r>
              </a:p>
              <a:p>
                <a:pPr>
                  <a:lnSpc>
                    <a:spcPct val="70000"/>
                  </a:lnSpc>
                </a:pPr>
                <a:r>
                  <a:rPr lang="en-US" dirty="0"/>
                  <a:t>F</a:t>
                </a:r>
              </a:p>
              <a:p>
                <a:pPr>
                  <a:lnSpc>
                    <a:spcPct val="70000"/>
                  </a:lnSpc>
                </a:pPr>
                <a:r>
                  <a:rPr lang="en-US" dirty="0"/>
                  <a:t>E</a:t>
                </a:r>
              </a:p>
              <a:p>
                <a:pPr>
                  <a:lnSpc>
                    <a:spcPct val="70000"/>
                  </a:lnSpc>
                </a:pPr>
                <a:r>
                  <a:rPr lang="en-US" dirty="0"/>
                  <a:t>D</a:t>
                </a:r>
              </a:p>
              <a:p>
                <a:pPr>
                  <a:lnSpc>
                    <a:spcPct val="70000"/>
                  </a:lnSpc>
                </a:pPr>
                <a:r>
                  <a:rPr lang="en-US" dirty="0"/>
                  <a:t>C</a:t>
                </a:r>
              </a:p>
              <a:p>
                <a:pPr>
                  <a:lnSpc>
                    <a:spcPct val="70000"/>
                  </a:lnSpc>
                </a:pPr>
                <a:r>
                  <a:rPr lang="en-US" dirty="0"/>
                  <a:t>B</a:t>
                </a:r>
              </a:p>
              <a:p>
                <a:pPr>
                  <a:lnSpc>
                    <a:spcPct val="70000"/>
                  </a:lnSpc>
                </a:pPr>
                <a:r>
                  <a:rPr lang="en-US" dirty="0"/>
                  <a:t>A</a:t>
                </a:r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73C62924-6E95-4FAB-A02C-5C299B6B5D79}"/>
                  </a:ext>
                </a:extLst>
              </p:cNvPr>
              <p:cNvSpPr/>
              <p:nvPr/>
            </p:nvSpPr>
            <p:spPr>
              <a:xfrm>
                <a:off x="4343924" y="5280296"/>
                <a:ext cx="284038" cy="926833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Left Brace 26">
                <a:extLst>
                  <a:ext uri="{FF2B5EF4-FFF2-40B4-BE49-F238E27FC236}">
                    <a16:creationId xmlns:a16="http://schemas.microsoft.com/office/drawing/2014/main" id="{D6775C3C-B25A-47ED-A36A-D075B45B6E76}"/>
                  </a:ext>
                </a:extLst>
              </p:cNvPr>
              <p:cNvSpPr/>
              <p:nvPr/>
            </p:nvSpPr>
            <p:spPr>
              <a:xfrm flipH="1">
                <a:off x="10730508" y="4911204"/>
                <a:ext cx="466697" cy="469179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6BB6A7D-6388-48A4-90B0-BBA758D03643}"/>
                  </a:ext>
                </a:extLst>
              </p:cNvPr>
              <p:cNvSpPr txBox="1"/>
              <p:nvPr/>
            </p:nvSpPr>
            <p:spPr>
              <a:xfrm>
                <a:off x="3945142" y="3714977"/>
                <a:ext cx="165187" cy="2043765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>
                  <a:lnSpc>
                    <a:spcPct val="70000"/>
                  </a:lnSpc>
                </a:pPr>
                <a:r>
                  <a:rPr lang="en-US" dirty="0">
                    <a:solidFill>
                      <a:srgbClr val="CC0000"/>
                    </a:solidFill>
                  </a:rPr>
                  <a:t>a</a:t>
                </a:r>
              </a:p>
              <a:p>
                <a:pPr>
                  <a:lnSpc>
                    <a:spcPct val="70000"/>
                  </a:lnSpc>
                </a:pPr>
                <a:r>
                  <a:rPr lang="en-US" dirty="0">
                    <a:solidFill>
                      <a:srgbClr val="CC0000"/>
                    </a:solidFill>
                  </a:rPr>
                  <a:t>b</a:t>
                </a:r>
              </a:p>
              <a:p>
                <a:pPr>
                  <a:lnSpc>
                    <a:spcPct val="70000"/>
                  </a:lnSpc>
                </a:pPr>
                <a:r>
                  <a:rPr lang="en-US" dirty="0">
                    <a:solidFill>
                      <a:srgbClr val="CC0000"/>
                    </a:solidFill>
                  </a:rPr>
                  <a:t>c</a:t>
                </a:r>
              </a:p>
              <a:p>
                <a:pPr>
                  <a:lnSpc>
                    <a:spcPct val="70000"/>
                  </a:lnSpc>
                </a:pPr>
                <a:r>
                  <a:rPr lang="en-US" dirty="0">
                    <a:solidFill>
                      <a:srgbClr val="CC0000"/>
                    </a:solidFill>
                  </a:rPr>
                  <a:t>d</a:t>
                </a:r>
              </a:p>
              <a:p>
                <a:pPr>
                  <a:lnSpc>
                    <a:spcPct val="70000"/>
                  </a:lnSpc>
                </a:pPr>
                <a:r>
                  <a:rPr lang="en-US" dirty="0">
                    <a:solidFill>
                      <a:srgbClr val="CC0000"/>
                    </a:solidFill>
                  </a:rPr>
                  <a:t>e</a:t>
                </a:r>
              </a:p>
              <a:p>
                <a:pPr>
                  <a:lnSpc>
                    <a:spcPct val="70000"/>
                  </a:lnSpc>
                </a:pPr>
                <a:r>
                  <a:rPr lang="en-US" dirty="0">
                    <a:solidFill>
                      <a:srgbClr val="CC0000"/>
                    </a:solidFill>
                  </a:rPr>
                  <a:t>f</a:t>
                </a:r>
              </a:p>
              <a:p>
                <a:pPr>
                  <a:lnSpc>
                    <a:spcPct val="70000"/>
                  </a:lnSpc>
                </a:pPr>
                <a:r>
                  <a:rPr lang="en-US" dirty="0">
                    <a:solidFill>
                      <a:srgbClr val="CC0000"/>
                    </a:solidFill>
                  </a:rPr>
                  <a:t>g</a:t>
                </a:r>
              </a:p>
              <a:p>
                <a:pPr>
                  <a:lnSpc>
                    <a:spcPct val="70000"/>
                  </a:lnSpc>
                </a:pPr>
                <a:r>
                  <a:rPr lang="en-US" dirty="0">
                    <a:solidFill>
                      <a:srgbClr val="CC0000"/>
                    </a:solidFill>
                  </a:rPr>
                  <a:t>h</a:t>
                </a:r>
              </a:p>
              <a:p>
                <a:pPr>
                  <a:lnSpc>
                    <a:spcPct val="70000"/>
                  </a:lnSpc>
                </a:pPr>
                <a:r>
                  <a:rPr lang="en-US" dirty="0">
                    <a:solidFill>
                      <a:srgbClr val="CC0000"/>
                    </a:solidFill>
                  </a:rPr>
                  <a:t>i</a:t>
                </a:r>
              </a:p>
              <a:p>
                <a:pPr>
                  <a:lnSpc>
                    <a:spcPct val="70000"/>
                  </a:lnSpc>
                </a:pPr>
                <a:r>
                  <a:rPr lang="en-US" dirty="0">
                    <a:solidFill>
                      <a:srgbClr val="CC0000"/>
                    </a:solidFill>
                  </a:rPr>
                  <a:t>j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649F418-A2D9-41F1-8BEC-34B6F2FAADD5}"/>
                  </a:ext>
                </a:extLst>
              </p:cNvPr>
              <p:cNvSpPr txBox="1"/>
              <p:nvPr/>
            </p:nvSpPr>
            <p:spPr>
              <a:xfrm>
                <a:off x="11297004" y="3728513"/>
                <a:ext cx="290787" cy="2043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70000"/>
                  </a:lnSpc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a</a:t>
                </a:r>
              </a:p>
              <a:p>
                <a:pPr>
                  <a:lnSpc>
                    <a:spcPct val="70000"/>
                  </a:lnSpc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b</a:t>
                </a:r>
              </a:p>
              <a:p>
                <a:pPr>
                  <a:lnSpc>
                    <a:spcPct val="70000"/>
                  </a:lnSpc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c</a:t>
                </a:r>
              </a:p>
              <a:p>
                <a:pPr>
                  <a:lnSpc>
                    <a:spcPct val="70000"/>
                  </a:lnSpc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d</a:t>
                </a:r>
              </a:p>
              <a:p>
                <a:pPr>
                  <a:lnSpc>
                    <a:spcPct val="70000"/>
                  </a:lnSpc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e</a:t>
                </a:r>
              </a:p>
              <a:p>
                <a:pPr>
                  <a:lnSpc>
                    <a:spcPct val="70000"/>
                  </a:lnSpc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f</a:t>
                </a:r>
              </a:p>
              <a:p>
                <a:pPr>
                  <a:lnSpc>
                    <a:spcPct val="70000"/>
                  </a:lnSpc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g</a:t>
                </a:r>
              </a:p>
              <a:p>
                <a:pPr>
                  <a:lnSpc>
                    <a:spcPct val="70000"/>
                  </a:lnSpc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h</a:t>
                </a:r>
              </a:p>
              <a:p>
                <a:pPr>
                  <a:lnSpc>
                    <a:spcPct val="70000"/>
                  </a:lnSpc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i</a:t>
                </a:r>
              </a:p>
              <a:p>
                <a:pPr>
                  <a:lnSpc>
                    <a:spcPct val="70000"/>
                  </a:lnSpc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j</a:t>
                </a:r>
              </a:p>
            </p:txBody>
          </p:sp>
          <p:sp>
            <p:nvSpPr>
              <p:cNvPr id="32" name="Left Brace 31">
                <a:extLst>
                  <a:ext uri="{FF2B5EF4-FFF2-40B4-BE49-F238E27FC236}">
                    <a16:creationId xmlns:a16="http://schemas.microsoft.com/office/drawing/2014/main" id="{294DE66B-99F2-4A06-B839-8D74A01FBAAF}"/>
                  </a:ext>
                </a:extLst>
              </p:cNvPr>
              <p:cNvSpPr/>
              <p:nvPr/>
            </p:nvSpPr>
            <p:spPr>
              <a:xfrm flipH="1">
                <a:off x="3907304" y="3687798"/>
                <a:ext cx="512539" cy="2044262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Left Brace 32">
                <a:extLst>
                  <a:ext uri="{FF2B5EF4-FFF2-40B4-BE49-F238E27FC236}">
                    <a16:creationId xmlns:a16="http://schemas.microsoft.com/office/drawing/2014/main" id="{2D079316-570E-416B-8761-2B45F39233C6}"/>
                  </a:ext>
                </a:extLst>
              </p:cNvPr>
              <p:cNvSpPr/>
              <p:nvPr/>
            </p:nvSpPr>
            <p:spPr>
              <a:xfrm>
                <a:off x="11100799" y="3703471"/>
                <a:ext cx="395458" cy="1890219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24612FC-6C57-4262-A909-5FEF892E97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314559" y="4663842"/>
                <a:ext cx="48516" cy="9876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7CAA473B-F9B8-4671-8F2C-CDC1D92B54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076543" y="4633270"/>
                <a:ext cx="98102" cy="5125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99593F3-6009-4E50-93CE-6FA96D1D6D84}"/>
                  </a:ext>
                </a:extLst>
              </p:cNvPr>
              <p:cNvSpPr txBox="1"/>
              <p:nvPr/>
            </p:nvSpPr>
            <p:spPr>
              <a:xfrm>
                <a:off x="1390515" y="2180684"/>
                <a:ext cx="1589143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Mean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5A9B50B-1A72-425C-9BFF-46FF133E2649}"/>
                    </a:ext>
                  </a:extLst>
                </p:cNvPr>
                <p:cNvSpPr txBox="1"/>
                <p:nvPr/>
              </p:nvSpPr>
              <p:spPr>
                <a:xfrm>
                  <a:off x="201864" y="3084261"/>
                  <a:ext cx="3715222" cy="4676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11195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=1245.5 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𝑒𝑎𝑐h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𝑔𝑟𝑝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𝑤𝑖𝑑𝑡h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5A9B50B-1A72-425C-9BFF-46FF133E2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864" y="3084261"/>
                  <a:ext cx="3715222" cy="46762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FAABCDC-A0D4-40B7-9D81-E07496C7087C}"/>
                    </a:ext>
                  </a:extLst>
                </p:cNvPr>
                <p:cNvSpPr txBox="1"/>
                <p:nvPr/>
              </p:nvSpPr>
              <p:spPr>
                <a:xfrm>
                  <a:off x="166503" y="5093067"/>
                  <a:ext cx="3636157" cy="4676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0" i="1" kern="700" spc="1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kern="700" spc="1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−4357</m:t>
                            </m:r>
                          </m:num>
                          <m:den>
                            <m:r>
                              <a:rPr lang="en-US" sz="1600" b="0" i="1" kern="700" spc="1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  <m:r>
                          <a:rPr lang="en-US" sz="1600" b="0" i="1" kern="700" spc="1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=464 →</m:t>
                        </m:r>
                        <m:r>
                          <a:rPr lang="en-US" sz="1600" b="0" i="1" kern="700" spc="1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𝑒𝑎𝑐h</m:t>
                        </m:r>
                        <m:r>
                          <a:rPr lang="en-US" sz="1600" b="0" i="1" kern="700" spc="1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kern="700" spc="1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𝑣𝑒</m:t>
                        </m:r>
                        <m:r>
                          <a:rPr lang="en-US" sz="1600" b="0" i="1" kern="700" spc="1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kern="700" spc="1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𝑔𝑟𝑝</m:t>
                        </m:r>
                        <m:r>
                          <a:rPr lang="en-US" sz="1600" b="0" i="1" kern="700" spc="1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kern="700" spc="1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𝑤𝑖𝑑𝑡h</m:t>
                        </m:r>
                      </m:oMath>
                    </m:oMathPara>
                  </a14:m>
                  <a:endParaRPr lang="en-US" sz="1600" kern="700" spc="1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FAABCDC-A0D4-40B7-9D81-E07496C708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03" y="5093067"/>
                  <a:ext cx="3636157" cy="46762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FDA95C4-94C6-4A76-B0C8-81C9DB3B073E}"/>
                </a:ext>
              </a:extLst>
            </p:cNvPr>
            <p:cNvCxnSpPr>
              <a:cxnSpLocks/>
            </p:cNvCxnSpPr>
            <p:nvPr/>
          </p:nvCxnSpPr>
          <p:spPr>
            <a:xfrm>
              <a:off x="5179160" y="2429645"/>
              <a:ext cx="3682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4FE1438-423D-4ADE-8595-C6CDCC82CEFD}"/>
                </a:ext>
              </a:extLst>
            </p:cNvPr>
            <p:cNvCxnSpPr>
              <a:cxnSpLocks/>
            </p:cNvCxnSpPr>
            <p:nvPr/>
          </p:nvCxnSpPr>
          <p:spPr>
            <a:xfrm>
              <a:off x="5883791" y="2404621"/>
              <a:ext cx="3682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88E72E5-512E-4E4C-9ADC-89B4A30C6042}"/>
                </a:ext>
              </a:extLst>
            </p:cNvPr>
            <p:cNvCxnSpPr>
              <a:cxnSpLocks/>
            </p:cNvCxnSpPr>
            <p:nvPr/>
          </p:nvCxnSpPr>
          <p:spPr>
            <a:xfrm>
              <a:off x="6629738" y="2475133"/>
              <a:ext cx="3682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ADDEA46-3832-4E57-9701-3002F2CDAAFD}"/>
                </a:ext>
              </a:extLst>
            </p:cNvPr>
            <p:cNvCxnSpPr>
              <a:cxnSpLocks/>
            </p:cNvCxnSpPr>
            <p:nvPr/>
          </p:nvCxnSpPr>
          <p:spPr>
            <a:xfrm>
              <a:off x="7320602" y="2586589"/>
              <a:ext cx="3682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725B09F-5E8D-4C91-850E-5DFFAC293BC2}"/>
                </a:ext>
              </a:extLst>
            </p:cNvPr>
            <p:cNvCxnSpPr>
              <a:cxnSpLocks/>
            </p:cNvCxnSpPr>
            <p:nvPr/>
          </p:nvCxnSpPr>
          <p:spPr>
            <a:xfrm>
              <a:off x="8050481" y="2641181"/>
              <a:ext cx="3682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F871DB6-B85A-43FF-A515-58B6FCF35D25}"/>
                </a:ext>
              </a:extLst>
            </p:cNvPr>
            <p:cNvCxnSpPr>
              <a:cxnSpLocks/>
            </p:cNvCxnSpPr>
            <p:nvPr/>
          </p:nvCxnSpPr>
          <p:spPr>
            <a:xfrm>
              <a:off x="8794124" y="2750365"/>
              <a:ext cx="3682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A75CD64-C52B-40F3-92FC-4C7D13E1C3C5}"/>
                </a:ext>
              </a:extLst>
            </p:cNvPr>
            <p:cNvCxnSpPr>
              <a:cxnSpLocks/>
            </p:cNvCxnSpPr>
            <p:nvPr/>
          </p:nvCxnSpPr>
          <p:spPr>
            <a:xfrm>
              <a:off x="9482688" y="2764013"/>
              <a:ext cx="3682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3F8FCDA-A41E-44FC-B3B1-EDF8ED969105}"/>
                </a:ext>
              </a:extLst>
            </p:cNvPr>
            <p:cNvCxnSpPr>
              <a:cxnSpLocks/>
            </p:cNvCxnSpPr>
            <p:nvPr/>
          </p:nvCxnSpPr>
          <p:spPr>
            <a:xfrm>
              <a:off x="10228632" y="2863187"/>
              <a:ext cx="3682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566ED3B-E792-47C2-89AA-CAFAE5A0460D}"/>
                </a:ext>
              </a:extLst>
            </p:cNvPr>
            <p:cNvCxnSpPr>
              <a:cxnSpLocks/>
            </p:cNvCxnSpPr>
            <p:nvPr/>
          </p:nvCxnSpPr>
          <p:spPr>
            <a:xfrm>
              <a:off x="10933269" y="2947347"/>
              <a:ext cx="3682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1812DA-7B10-490F-99CF-F81708DAC009}"/>
                </a:ext>
              </a:extLst>
            </p:cNvPr>
            <p:cNvSpPr txBox="1"/>
            <p:nvPr/>
          </p:nvSpPr>
          <p:spPr>
            <a:xfrm>
              <a:off x="155907" y="4145301"/>
              <a:ext cx="2649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Demo of Grouping Cycle-1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ACF3957-B105-4105-A8C5-A7DF3F73BA61}"/>
                </a:ext>
              </a:extLst>
            </p:cNvPr>
            <p:cNvGrpSpPr/>
            <p:nvPr/>
          </p:nvGrpSpPr>
          <p:grpSpPr>
            <a:xfrm>
              <a:off x="4465534" y="5110951"/>
              <a:ext cx="6826382" cy="1041736"/>
              <a:chOff x="4423330" y="5110951"/>
              <a:chExt cx="6826382" cy="1041736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3203934-E736-4685-A222-8F7232B4D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3330" y="6152687"/>
                <a:ext cx="364985" cy="0"/>
              </a:xfrm>
              <a:prstGeom prst="line">
                <a:avLst/>
              </a:prstGeom>
              <a:ln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1526190-AE71-4F95-AE9A-B41D5F248D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0097" y="5749809"/>
                <a:ext cx="364985" cy="0"/>
              </a:xfrm>
              <a:prstGeom prst="line">
                <a:avLst/>
              </a:prstGeom>
              <a:ln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A532BCF2-1048-461F-9EF9-4E2E19CE87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8409" y="5504424"/>
                <a:ext cx="364985" cy="0"/>
              </a:xfrm>
              <a:prstGeom prst="line">
                <a:avLst/>
              </a:prstGeom>
              <a:ln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F364246-7BC6-48F4-992D-FF642ACD33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7666" y="5339549"/>
                <a:ext cx="364985" cy="0"/>
              </a:xfrm>
              <a:prstGeom prst="line">
                <a:avLst/>
              </a:prstGeom>
              <a:ln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C744796-DC1C-4A55-A819-C83A1B826E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2335" y="5320006"/>
                <a:ext cx="364985" cy="0"/>
              </a:xfrm>
              <a:prstGeom prst="line">
                <a:avLst/>
              </a:prstGeom>
              <a:ln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ED460C8-AFE2-4036-B01D-2721114563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65668" y="5268044"/>
                <a:ext cx="364985" cy="0"/>
              </a:xfrm>
              <a:prstGeom prst="line">
                <a:avLst/>
              </a:prstGeom>
              <a:ln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CD0E8F8-B5D4-429B-BA22-CB12F3A11F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4852" y="5125023"/>
                <a:ext cx="364985" cy="0"/>
              </a:xfrm>
              <a:prstGeom prst="line">
                <a:avLst/>
              </a:prstGeom>
              <a:ln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F047765-B013-4845-930C-B025D97B89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26365" y="5110951"/>
                <a:ext cx="364985" cy="0"/>
              </a:xfrm>
              <a:prstGeom prst="line">
                <a:avLst/>
              </a:prstGeom>
              <a:ln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995E3F0-32E2-44F4-88EF-97B6919DCB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69616" y="5164875"/>
                <a:ext cx="364985" cy="0"/>
              </a:xfrm>
              <a:prstGeom prst="line">
                <a:avLst/>
              </a:prstGeom>
              <a:ln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4B8BA1B-9A34-4484-9737-D75B362257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84727" y="5303207"/>
                <a:ext cx="364985" cy="0"/>
              </a:xfrm>
              <a:prstGeom prst="line">
                <a:avLst/>
              </a:prstGeom>
              <a:ln>
                <a:solidFill>
                  <a:srgbClr val="FF33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4685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0606819-4BE2-4FA0-9FEE-FACE948C04DB}"/>
              </a:ext>
            </a:extLst>
          </p:cNvPr>
          <p:cNvGrpSpPr/>
          <p:nvPr/>
        </p:nvGrpSpPr>
        <p:grpSpPr>
          <a:xfrm>
            <a:off x="260578" y="214009"/>
            <a:ext cx="11886675" cy="6429982"/>
            <a:chOff x="260578" y="214009"/>
            <a:chExt cx="11886675" cy="642998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88DB21A-B4B6-4318-9797-53F916C1C6D5}"/>
                </a:ext>
              </a:extLst>
            </p:cNvPr>
            <p:cNvSpPr txBox="1"/>
            <p:nvPr/>
          </p:nvSpPr>
          <p:spPr>
            <a:xfrm>
              <a:off x="2538842" y="214009"/>
              <a:ext cx="6858078" cy="646331"/>
            </a:xfrm>
            <a:prstGeom prst="rect">
              <a:avLst/>
            </a:prstGeom>
            <a:noFill/>
            <a:ln w="2540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3600" b="1">
                  <a:solidFill>
                    <a:srgbClr val="7030A0"/>
                  </a:solidFill>
                </a:defRPr>
              </a:lvl1pPr>
            </a:lstStyle>
            <a:p>
              <a:r>
                <a:rPr lang="en-US" dirty="0"/>
                <a:t>Scoring similarity of curve patterns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40F580-EBE5-4733-ADA1-FAEA70D365F8}"/>
                </a:ext>
              </a:extLst>
            </p:cNvPr>
            <p:cNvSpPr txBox="1"/>
            <p:nvPr/>
          </p:nvSpPr>
          <p:spPr>
            <a:xfrm>
              <a:off x="347237" y="5874550"/>
              <a:ext cx="11800016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200" b="1" dirty="0">
                  <a:latin typeface="Consolas" panose="020B0609020204030204" pitchFamily="49" charset="0"/>
                </a:rPr>
                <a:t>bcbcbabccaAAAAAAAaAabAbaAaAAaaaAAAaAAaaAaAaAaa 138 920 f00201_F1_C19_VIC</a:t>
              </a:r>
            </a:p>
            <a:p>
              <a:r>
                <a:rPr lang="en-US" sz="2200" b="1" dirty="0">
                  <a:latin typeface="Consolas" panose="020B0609020204030204" pitchFamily="49" charset="0"/>
                </a:rPr>
                <a:t>cbbbaAAAABBBBBBCBAAAaAabddffffffddcbaaAAAAAAAA 5695 842 f00230_F3_RSVAB_ABY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6A6222-0199-4030-9A6D-7B0FA0E5BCBB}"/>
                </a:ext>
              </a:extLst>
            </p:cNvPr>
            <p:cNvSpPr txBox="1"/>
            <p:nvPr/>
          </p:nvSpPr>
          <p:spPr>
            <a:xfrm>
              <a:off x="392353" y="1094689"/>
              <a:ext cx="1140729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latin typeface="Consolas" panose="020B0609020204030204" pitchFamily="49" charset="0"/>
                </a:rPr>
                <a:t>cbbbaAAAABBBBBBCBAAAaAabddffffffddcbaaAAAAAAAA f00230_F3_RSVAB_ABY</a:t>
              </a:r>
            </a:p>
            <a:p>
              <a:r>
                <a:rPr lang="en-US" sz="2400" b="1" dirty="0">
                  <a:latin typeface="Consolas" panose="020B0609020204030204" pitchFamily="49" charset="0"/>
                </a:rPr>
                <a:t>bcbcbabccaAAAAAAAaAabAbaAaAAaaaAAAaAAaaAaAaAaa f00201_F1_C19_VIC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693078-71D4-44E3-B164-BF719AFAE7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03" t="11542" r="6680" b="4921"/>
            <a:stretch/>
          </p:blipFill>
          <p:spPr>
            <a:xfrm>
              <a:off x="5852160" y="1922269"/>
              <a:ext cx="5762929" cy="3904368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1521E9C-740B-48A4-BBCE-30444BA2E9D9}"/>
                </a:ext>
              </a:extLst>
            </p:cNvPr>
            <p:cNvCxnSpPr>
              <a:cxnSpLocks/>
            </p:cNvCxnSpPr>
            <p:nvPr/>
          </p:nvCxnSpPr>
          <p:spPr>
            <a:xfrm>
              <a:off x="560832" y="1328928"/>
              <a:ext cx="7644384" cy="7924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3DD4331-20B9-4F31-A3C3-0083DC5C73EB}"/>
                </a:ext>
              </a:extLst>
            </p:cNvPr>
            <p:cNvCxnSpPr>
              <a:cxnSpLocks/>
            </p:cNvCxnSpPr>
            <p:nvPr/>
          </p:nvCxnSpPr>
          <p:spPr>
            <a:xfrm>
              <a:off x="560831" y="1706880"/>
              <a:ext cx="5279137" cy="19872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4BC26CB-DB9E-4A64-8F65-A201423617E8}"/>
                </a:ext>
              </a:extLst>
            </p:cNvPr>
            <p:cNvSpPr/>
            <p:nvPr/>
          </p:nvSpPr>
          <p:spPr>
            <a:xfrm>
              <a:off x="8095488" y="3555135"/>
              <a:ext cx="241116" cy="245737"/>
            </a:xfrm>
            <a:prstGeom prst="ellipse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0C67B4C-EC40-41F0-9AB1-680506F0BE6A}"/>
                </a:ext>
              </a:extLst>
            </p:cNvPr>
            <p:cNvCxnSpPr/>
            <p:nvPr/>
          </p:nvCxnSpPr>
          <p:spPr>
            <a:xfrm>
              <a:off x="560832" y="1498060"/>
              <a:ext cx="0" cy="696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7891C1-E28C-46BB-BFD1-B3139008CA6F}"/>
                </a:ext>
              </a:extLst>
            </p:cNvPr>
            <p:cNvSpPr txBox="1"/>
            <p:nvPr/>
          </p:nvSpPr>
          <p:spPr>
            <a:xfrm>
              <a:off x="353580" y="2558291"/>
              <a:ext cx="5199871" cy="369332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sz="2400" dirty="0"/>
                <a:t>  </a:t>
              </a:r>
              <a:r>
                <a:rPr lang="en-US" sz="2400" dirty="0">
                  <a:latin typeface="Consolas" panose="020B0609020204030204" pitchFamily="49" charset="0"/>
                </a:rPr>
                <a:t>18 18 -4 18 18 18 -2 18 16 10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88A476-17F9-45DC-ADE9-66F809D4FF33}"/>
                </a:ext>
              </a:extLst>
            </p:cNvPr>
            <p:cNvSpPr txBox="1"/>
            <p:nvPr/>
          </p:nvSpPr>
          <p:spPr>
            <a:xfrm>
              <a:off x="725424" y="2958268"/>
              <a:ext cx="5053580" cy="369332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sz="2400" dirty="0"/>
                <a:t>20  -2    -4   18   18    -2    18    -7   -7  10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35C5263-596A-4413-8AD2-BE9523D90DB2}"/>
                </a:ext>
              </a:extLst>
            </p:cNvPr>
            <p:cNvCxnSpPr/>
            <p:nvPr/>
          </p:nvCxnSpPr>
          <p:spPr>
            <a:xfrm>
              <a:off x="1054608" y="1455388"/>
              <a:ext cx="0" cy="696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9228A57-2169-4B10-9EDF-4037A6EB9227}"/>
                </a:ext>
              </a:extLst>
            </p:cNvPr>
            <p:cNvCxnSpPr/>
            <p:nvPr/>
          </p:nvCxnSpPr>
          <p:spPr>
            <a:xfrm>
              <a:off x="1572768" y="1424908"/>
              <a:ext cx="0" cy="6965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A8527C2-232A-459C-BCBE-EEE576397730}"/>
                </a:ext>
              </a:extLst>
            </p:cNvPr>
            <p:cNvCxnSpPr>
              <a:cxnSpLocks/>
            </p:cNvCxnSpPr>
            <p:nvPr/>
          </p:nvCxnSpPr>
          <p:spPr>
            <a:xfrm>
              <a:off x="2066544" y="1394428"/>
              <a:ext cx="0" cy="7574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1D1AF28-D173-4B4E-898E-FEB4C62918E3}"/>
                </a:ext>
              </a:extLst>
            </p:cNvPr>
            <p:cNvCxnSpPr>
              <a:cxnSpLocks/>
            </p:cNvCxnSpPr>
            <p:nvPr/>
          </p:nvCxnSpPr>
          <p:spPr>
            <a:xfrm>
              <a:off x="2572512" y="1388332"/>
              <a:ext cx="0" cy="733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31F3080-1416-450C-8E0D-94FAC0A0EE18}"/>
                </a:ext>
              </a:extLst>
            </p:cNvPr>
            <p:cNvCxnSpPr>
              <a:cxnSpLocks/>
            </p:cNvCxnSpPr>
            <p:nvPr/>
          </p:nvCxnSpPr>
          <p:spPr>
            <a:xfrm>
              <a:off x="3078480" y="1370044"/>
              <a:ext cx="0" cy="7818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01408EE-7AF8-4333-BE53-1D7A95D70A17}"/>
                </a:ext>
              </a:extLst>
            </p:cNvPr>
            <p:cNvCxnSpPr>
              <a:cxnSpLocks/>
            </p:cNvCxnSpPr>
            <p:nvPr/>
          </p:nvCxnSpPr>
          <p:spPr>
            <a:xfrm>
              <a:off x="3584448" y="1376140"/>
              <a:ext cx="0" cy="745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8D74338-FF36-4AD6-A299-70FA68312530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64" y="1388332"/>
              <a:ext cx="0" cy="12025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E93E577-5CE5-4792-8E19-6E7C07EA67B3}"/>
                </a:ext>
              </a:extLst>
            </p:cNvPr>
            <p:cNvCxnSpPr>
              <a:cxnSpLocks/>
            </p:cNvCxnSpPr>
            <p:nvPr/>
          </p:nvCxnSpPr>
          <p:spPr>
            <a:xfrm>
              <a:off x="2749296" y="1427353"/>
              <a:ext cx="0" cy="11760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601888E-86EC-4BF8-AAD8-0AFB96F5E8CA}"/>
                </a:ext>
              </a:extLst>
            </p:cNvPr>
            <p:cNvCxnSpPr>
              <a:cxnSpLocks/>
            </p:cNvCxnSpPr>
            <p:nvPr/>
          </p:nvCxnSpPr>
          <p:spPr>
            <a:xfrm>
              <a:off x="2231136" y="1363948"/>
              <a:ext cx="0" cy="1217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023CABA-A7F6-4B39-8C35-42E3AF9D682A}"/>
                </a:ext>
              </a:extLst>
            </p:cNvPr>
            <p:cNvCxnSpPr>
              <a:cxnSpLocks/>
            </p:cNvCxnSpPr>
            <p:nvPr/>
          </p:nvCxnSpPr>
          <p:spPr>
            <a:xfrm>
              <a:off x="1725168" y="1406620"/>
              <a:ext cx="0" cy="11967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4DC79A9-ED9F-4B5F-9659-90DC91933670}"/>
                </a:ext>
              </a:extLst>
            </p:cNvPr>
            <p:cNvCxnSpPr>
              <a:cxnSpLocks/>
            </p:cNvCxnSpPr>
            <p:nvPr/>
          </p:nvCxnSpPr>
          <p:spPr>
            <a:xfrm>
              <a:off x="1231392" y="1339564"/>
              <a:ext cx="0" cy="12414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AED1AE6-E8FC-413D-8D30-890E7727AB1C}"/>
                </a:ext>
              </a:extLst>
            </p:cNvPr>
            <p:cNvCxnSpPr>
              <a:cxnSpLocks/>
            </p:cNvCxnSpPr>
            <p:nvPr/>
          </p:nvCxnSpPr>
          <p:spPr>
            <a:xfrm>
              <a:off x="725424" y="1370044"/>
              <a:ext cx="12192" cy="1233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53921FE-6A4B-42B6-BC8A-83370AD8980F}"/>
                </a:ext>
              </a:extLst>
            </p:cNvPr>
            <p:cNvCxnSpPr>
              <a:cxnSpLocks/>
            </p:cNvCxnSpPr>
            <p:nvPr/>
          </p:nvCxnSpPr>
          <p:spPr>
            <a:xfrm>
              <a:off x="4090416" y="1382236"/>
              <a:ext cx="0" cy="769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F50FDA5-39F2-4AD4-B1CC-EDE21B51D1D0}"/>
                </a:ext>
              </a:extLst>
            </p:cNvPr>
            <p:cNvCxnSpPr>
              <a:cxnSpLocks/>
            </p:cNvCxnSpPr>
            <p:nvPr/>
          </p:nvCxnSpPr>
          <p:spPr>
            <a:xfrm>
              <a:off x="4584192" y="1400524"/>
              <a:ext cx="0" cy="751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4E9927E-1E0C-441C-B8D1-3D8C130DC403}"/>
                </a:ext>
              </a:extLst>
            </p:cNvPr>
            <p:cNvCxnSpPr>
              <a:cxnSpLocks/>
            </p:cNvCxnSpPr>
            <p:nvPr/>
          </p:nvCxnSpPr>
          <p:spPr>
            <a:xfrm>
              <a:off x="5102352" y="1406620"/>
              <a:ext cx="0" cy="745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4C3853D-63DD-40AE-8052-E37B7AA95B7E}"/>
                </a:ext>
              </a:extLst>
            </p:cNvPr>
            <p:cNvCxnSpPr>
              <a:cxnSpLocks/>
            </p:cNvCxnSpPr>
            <p:nvPr/>
          </p:nvCxnSpPr>
          <p:spPr>
            <a:xfrm>
              <a:off x="3736848" y="1357852"/>
              <a:ext cx="0" cy="1223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1118B4A-3985-4177-827B-923BAF66539C}"/>
                </a:ext>
              </a:extLst>
            </p:cNvPr>
            <p:cNvCxnSpPr>
              <a:cxnSpLocks/>
            </p:cNvCxnSpPr>
            <p:nvPr/>
          </p:nvCxnSpPr>
          <p:spPr>
            <a:xfrm>
              <a:off x="4267200" y="1363948"/>
              <a:ext cx="0" cy="1226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60F8F4E-7C1D-4B89-8A42-DFE1000058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8784" y="1333468"/>
              <a:ext cx="24384" cy="1223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20A4513-36A5-4F4C-B8DB-439F90F3F1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2560" y="1339564"/>
              <a:ext cx="24384" cy="12171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ADB8C6-51F0-4E5B-BEBC-CE45BB1C5479}"/>
                </a:ext>
              </a:extLst>
            </p:cNvPr>
            <p:cNvSpPr txBox="1"/>
            <p:nvPr/>
          </p:nvSpPr>
          <p:spPr>
            <a:xfrm>
              <a:off x="353580" y="2093688"/>
              <a:ext cx="5279137" cy="365760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</a:rPr>
                <a:t>18 18 18 -3 18 16 20 20 -5 -7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06D300B-C37D-4895-BD9C-D8AC9DF09AF4}"/>
                </a:ext>
              </a:extLst>
            </p:cNvPr>
            <p:cNvCxnSpPr>
              <a:cxnSpLocks/>
            </p:cNvCxnSpPr>
            <p:nvPr/>
          </p:nvCxnSpPr>
          <p:spPr>
            <a:xfrm>
              <a:off x="890016" y="1434985"/>
              <a:ext cx="0" cy="15655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40D33CF0-7CAE-4EC7-AE27-FAAFB49536C9}"/>
                </a:ext>
              </a:extLst>
            </p:cNvPr>
            <p:cNvCxnSpPr>
              <a:cxnSpLocks/>
            </p:cNvCxnSpPr>
            <p:nvPr/>
          </p:nvCxnSpPr>
          <p:spPr>
            <a:xfrm>
              <a:off x="1383792" y="1308148"/>
              <a:ext cx="0" cy="16923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0E7603F7-4E06-4807-A3AF-CD23766A69C3}"/>
                </a:ext>
              </a:extLst>
            </p:cNvPr>
            <p:cNvCxnSpPr>
              <a:cxnSpLocks/>
            </p:cNvCxnSpPr>
            <p:nvPr/>
          </p:nvCxnSpPr>
          <p:spPr>
            <a:xfrm>
              <a:off x="1901952" y="1338628"/>
              <a:ext cx="0" cy="16619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4742271-3161-4CAD-AE4D-2C37789A63D7}"/>
                </a:ext>
              </a:extLst>
            </p:cNvPr>
            <p:cNvCxnSpPr>
              <a:cxnSpLocks/>
            </p:cNvCxnSpPr>
            <p:nvPr/>
          </p:nvCxnSpPr>
          <p:spPr>
            <a:xfrm>
              <a:off x="2395728" y="1381300"/>
              <a:ext cx="0" cy="16192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1F1B9CA9-32F3-4BF5-B52C-41FF719E6724}"/>
                </a:ext>
              </a:extLst>
            </p:cNvPr>
            <p:cNvCxnSpPr>
              <a:cxnSpLocks/>
            </p:cNvCxnSpPr>
            <p:nvPr/>
          </p:nvCxnSpPr>
          <p:spPr>
            <a:xfrm>
              <a:off x="2901696" y="1328928"/>
              <a:ext cx="0" cy="16716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71620034-12A5-4715-AF5A-FA9903EEF1CA}"/>
                </a:ext>
              </a:extLst>
            </p:cNvPr>
            <p:cNvCxnSpPr>
              <a:cxnSpLocks/>
            </p:cNvCxnSpPr>
            <p:nvPr/>
          </p:nvCxnSpPr>
          <p:spPr>
            <a:xfrm>
              <a:off x="3407664" y="1322832"/>
              <a:ext cx="0" cy="16777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1E676A8F-BB2D-4B86-A7D1-24A4779EBFF6}"/>
                </a:ext>
              </a:extLst>
            </p:cNvPr>
            <p:cNvCxnSpPr>
              <a:cxnSpLocks/>
            </p:cNvCxnSpPr>
            <p:nvPr/>
          </p:nvCxnSpPr>
          <p:spPr>
            <a:xfrm>
              <a:off x="3913632" y="1328928"/>
              <a:ext cx="0" cy="1687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1DDEAFB6-7CEB-42CE-8AAD-40A137F4F3B3}"/>
                </a:ext>
              </a:extLst>
            </p:cNvPr>
            <p:cNvCxnSpPr>
              <a:cxnSpLocks/>
            </p:cNvCxnSpPr>
            <p:nvPr/>
          </p:nvCxnSpPr>
          <p:spPr>
            <a:xfrm>
              <a:off x="4419600" y="1347216"/>
              <a:ext cx="0" cy="1653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4A28AAD3-F120-4829-85C1-46CBC5D223F7}"/>
                </a:ext>
              </a:extLst>
            </p:cNvPr>
            <p:cNvCxnSpPr>
              <a:cxnSpLocks/>
            </p:cNvCxnSpPr>
            <p:nvPr/>
          </p:nvCxnSpPr>
          <p:spPr>
            <a:xfrm>
              <a:off x="4937760" y="1353312"/>
              <a:ext cx="0" cy="16472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E1666C25-4E56-4B8E-B338-A3C8FF999DAB}"/>
                </a:ext>
              </a:extLst>
            </p:cNvPr>
            <p:cNvCxnSpPr>
              <a:cxnSpLocks/>
            </p:cNvCxnSpPr>
            <p:nvPr/>
          </p:nvCxnSpPr>
          <p:spPr>
            <a:xfrm>
              <a:off x="5431536" y="1335024"/>
              <a:ext cx="0" cy="16655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92F0B3-3E3A-4D50-910C-8B3176BFC9E7}"/>
                </a:ext>
              </a:extLst>
            </p:cNvPr>
            <p:cNvSpPr txBox="1"/>
            <p:nvPr/>
          </p:nvSpPr>
          <p:spPr>
            <a:xfrm>
              <a:off x="895936" y="3526377"/>
              <a:ext cx="488306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dirty="0"/>
                <a:t>54+36+10+33+54+32+36+31+4+13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B8C523-843A-4CA6-9F58-5E8451EA4A39}"/>
                </a:ext>
              </a:extLst>
            </p:cNvPr>
            <p:cNvSpPr txBox="1"/>
            <p:nvPr/>
          </p:nvSpPr>
          <p:spPr>
            <a:xfrm>
              <a:off x="1054608" y="4260715"/>
              <a:ext cx="534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+++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EA7FEF-28BF-43BC-A7AD-B341AEF22BE1}"/>
                </a:ext>
              </a:extLst>
            </p:cNvPr>
            <p:cNvSpPr txBox="1"/>
            <p:nvPr/>
          </p:nvSpPr>
          <p:spPr>
            <a:xfrm>
              <a:off x="2395728" y="4075581"/>
              <a:ext cx="1220206" cy="64633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3600" b="1" dirty="0"/>
                <a:t>= 842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6BE6E0A-9533-4B38-A511-6B78AA93E1C0}"/>
                </a:ext>
              </a:extLst>
            </p:cNvPr>
            <p:cNvCxnSpPr/>
            <p:nvPr/>
          </p:nvCxnSpPr>
          <p:spPr>
            <a:xfrm>
              <a:off x="3615934" y="4721912"/>
              <a:ext cx="4827675" cy="1737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2037D0-2DFC-4952-AFC5-757E171DF213}"/>
                </a:ext>
              </a:extLst>
            </p:cNvPr>
            <p:cNvSpPr txBox="1"/>
            <p:nvPr/>
          </p:nvSpPr>
          <p:spPr>
            <a:xfrm>
              <a:off x="260578" y="5060507"/>
              <a:ext cx="52343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B050"/>
                  </a:solidFill>
                </a:rPr>
                <a:t>Maximum possible score= 920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084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BA31D1-CFEE-421F-AD01-B85439688357}"/>
              </a:ext>
            </a:extLst>
          </p:cNvPr>
          <p:cNvCxnSpPr/>
          <p:nvPr/>
        </p:nvCxnSpPr>
        <p:spPr>
          <a:xfrm>
            <a:off x="5342965" y="3827929"/>
            <a:ext cx="1022916" cy="1658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DAC1D9-4FE3-45DE-B453-B3FDD9BD9159}"/>
              </a:ext>
            </a:extLst>
          </p:cNvPr>
          <p:cNvCxnSpPr>
            <a:cxnSpLocks/>
          </p:cNvCxnSpPr>
          <p:nvPr/>
        </p:nvCxnSpPr>
        <p:spPr>
          <a:xfrm>
            <a:off x="5584542" y="3543007"/>
            <a:ext cx="781339" cy="83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12FF6B-2C72-4EA0-AD64-C88CABAC0096}"/>
              </a:ext>
            </a:extLst>
          </p:cNvPr>
          <p:cNvCxnSpPr>
            <a:cxnSpLocks/>
          </p:cNvCxnSpPr>
          <p:nvPr/>
        </p:nvCxnSpPr>
        <p:spPr>
          <a:xfrm>
            <a:off x="5495365" y="3603811"/>
            <a:ext cx="870516" cy="642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7F3A8B3-05AF-47F7-9BA2-7D1A411BE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78" b="2608"/>
          <a:stretch/>
        </p:blipFill>
        <p:spPr>
          <a:xfrm>
            <a:off x="1098411" y="1449711"/>
            <a:ext cx="9753600" cy="5089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963C2-2885-4B74-9944-5F212B7A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94" r="17920" b="24967"/>
          <a:stretch/>
        </p:blipFill>
        <p:spPr>
          <a:xfrm>
            <a:off x="6365881" y="4132729"/>
            <a:ext cx="5243413" cy="135367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CAA4FE-84A8-4033-93B6-EE876F2AC7E0}"/>
              </a:ext>
            </a:extLst>
          </p:cNvPr>
          <p:cNvCxnSpPr>
            <a:cxnSpLocks/>
          </p:cNvCxnSpPr>
          <p:nvPr/>
        </p:nvCxnSpPr>
        <p:spPr>
          <a:xfrm>
            <a:off x="5247861" y="3726310"/>
            <a:ext cx="1118020" cy="519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599A25-E567-497E-A136-051C1A9C0F55}"/>
              </a:ext>
            </a:extLst>
          </p:cNvPr>
          <p:cNvCxnSpPr>
            <a:cxnSpLocks/>
          </p:cNvCxnSpPr>
          <p:nvPr/>
        </p:nvCxnSpPr>
        <p:spPr>
          <a:xfrm>
            <a:off x="5121965" y="3822910"/>
            <a:ext cx="1243916" cy="562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6D2FEC9-F32E-477B-9989-09DDA8A6BE4B}"/>
              </a:ext>
            </a:extLst>
          </p:cNvPr>
          <p:cNvCxnSpPr>
            <a:cxnSpLocks/>
          </p:cNvCxnSpPr>
          <p:nvPr/>
        </p:nvCxnSpPr>
        <p:spPr>
          <a:xfrm>
            <a:off x="4860155" y="3599660"/>
            <a:ext cx="1505726" cy="1807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3FC237-EAE1-428A-AC60-1583F6BDD0D7}"/>
              </a:ext>
            </a:extLst>
          </p:cNvPr>
          <p:cNvSpPr txBox="1"/>
          <p:nvPr/>
        </p:nvSpPr>
        <p:spPr>
          <a:xfrm>
            <a:off x="2223158" y="790199"/>
            <a:ext cx="8084456" cy="584775"/>
          </a:xfrm>
          <a:prstGeom prst="rect">
            <a:avLst/>
          </a:prstGeom>
          <a:gradFill>
            <a:gsLst>
              <a:gs pos="0">
                <a:srgbClr val="92D050"/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sz="3200" dirty="0"/>
              <a:t>Pattern-based identification of similar curves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20277A-2486-416F-9359-1A137951D15B}"/>
              </a:ext>
            </a:extLst>
          </p:cNvPr>
          <p:cNvSpPr txBox="1"/>
          <p:nvPr/>
        </p:nvSpPr>
        <p:spPr>
          <a:xfrm>
            <a:off x="3970424" y="69131"/>
            <a:ext cx="3621504" cy="646331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7030A0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dirty="0"/>
              <a:t>TESTS &amp; RESULTS</a:t>
            </a:r>
          </a:p>
        </p:txBody>
      </p:sp>
    </p:spTree>
    <p:extLst>
      <p:ext uri="{BB962C8B-B14F-4D97-AF65-F5344CB8AC3E}">
        <p14:creationId xmlns:p14="http://schemas.microsoft.com/office/powerpoint/2010/main" val="2802476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A1D431-EAF8-4E2A-9D34-1C482DE5D2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35" t="50000" r="26911" b="12602"/>
          <a:stretch/>
        </p:blipFill>
        <p:spPr>
          <a:xfrm>
            <a:off x="116541" y="228599"/>
            <a:ext cx="4912693" cy="4009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80B1DF-6255-4BFE-8785-9985E85EE1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170" r="4607" b="35425"/>
          <a:stretch/>
        </p:blipFill>
        <p:spPr>
          <a:xfrm>
            <a:off x="1306000" y="318247"/>
            <a:ext cx="3880882" cy="112507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7CE26D-3D98-4B69-B134-32526757A3F3}"/>
              </a:ext>
            </a:extLst>
          </p:cNvPr>
          <p:cNvCxnSpPr/>
          <p:nvPr/>
        </p:nvCxnSpPr>
        <p:spPr>
          <a:xfrm flipV="1">
            <a:off x="1558456" y="437322"/>
            <a:ext cx="1852654" cy="108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5992AC-C80E-447F-BAF3-90475D9A7A5E}"/>
              </a:ext>
            </a:extLst>
          </p:cNvPr>
          <p:cNvSpPr txBox="1"/>
          <p:nvPr/>
        </p:nvSpPr>
        <p:spPr>
          <a:xfrm>
            <a:off x="5806439" y="3059668"/>
            <a:ext cx="5254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AaAaAAaaAAaAaAaaaAaAAAAAAAAABCEGIJJJJJJJJJJbaa</a:t>
            </a:r>
            <a:r>
              <a:rPr lang="en-U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4815 </a:t>
            </a:r>
            <a:r>
              <a:rPr lang="en-US" sz="900" dirty="0">
                <a:solidFill>
                  <a:srgbClr val="000000"/>
                </a:solidFill>
                <a:highlight>
                  <a:srgbClr val="BFBFBF"/>
                </a:highlight>
                <a:latin typeface="Lucida Console" panose="020B0609040504020204" pitchFamily="49" charset="0"/>
              </a:rPr>
              <a:t>920 f00225_H12_MS2_JUN</a:t>
            </a:r>
          </a:p>
          <a:p>
            <a:r>
              <a:rPr lang="en-US" sz="900" dirty="0" err="1">
                <a:solidFill>
                  <a:prstClr val="black"/>
                </a:solidFill>
                <a:highlight>
                  <a:srgbClr val="BFBFBF"/>
                </a:highlight>
                <a:latin typeface="Lucida Console" panose="020B0609040504020204" pitchFamily="49" charset="0"/>
              </a:rPr>
              <a:t>AAAaAaaaAaaaaaAAaaAaAAAAAAAAABCEGHHHHIIIIIIaaa</a:t>
            </a:r>
            <a:r>
              <a:rPr lang="en-US" sz="900" dirty="0">
                <a:solidFill>
                  <a:prstClr val="black"/>
                </a:solidFill>
                <a:highlight>
                  <a:srgbClr val="BFBFBF"/>
                </a:highlight>
                <a:latin typeface="Lucida Console" panose="020B0609040504020204" pitchFamily="49" charset="0"/>
              </a:rPr>
              <a:t> 4441 654 f00223_H12_MS2_JUN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E39C5F-2E2F-420B-A5FD-7FBC2DCA86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35" t="13850" r="18152" b="22738"/>
          <a:stretch/>
        </p:blipFill>
        <p:spPr>
          <a:xfrm>
            <a:off x="6095999" y="3792967"/>
            <a:ext cx="4464877" cy="24703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69E644-7B65-4499-9418-EFCBB11568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91" t="14211" r="18348" b="17882"/>
          <a:stretch/>
        </p:blipFill>
        <p:spPr>
          <a:xfrm>
            <a:off x="6218693" y="437322"/>
            <a:ext cx="4342184" cy="2524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1DC543-579F-40A0-9D92-2FDF15F83450}"/>
              </a:ext>
            </a:extLst>
          </p:cNvPr>
          <p:cNvSpPr txBox="1"/>
          <p:nvPr/>
        </p:nvSpPr>
        <p:spPr>
          <a:xfrm>
            <a:off x="551543" y="4420910"/>
            <a:ext cx="5370285" cy="1200329"/>
          </a:xfrm>
          <a:prstGeom prst="rect">
            <a:avLst/>
          </a:prstGeom>
          <a:gradFill>
            <a:gsLst>
              <a:gs pos="0">
                <a:srgbClr val="92D050"/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48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sz="3600" dirty="0"/>
              <a:t>Pattern-based identification of similar curves</a:t>
            </a:r>
          </a:p>
        </p:txBody>
      </p:sp>
    </p:spTree>
    <p:extLst>
      <p:ext uri="{BB962C8B-B14F-4D97-AF65-F5344CB8AC3E}">
        <p14:creationId xmlns:p14="http://schemas.microsoft.com/office/powerpoint/2010/main" val="4292277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8332</TotalTime>
  <Words>1823</Words>
  <Application>Microsoft Office PowerPoint</Application>
  <PresentationFormat>Widescreen</PresentationFormat>
  <Paragraphs>305</Paragraphs>
  <Slides>27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Consolas</vt:lpstr>
      <vt:lpstr>Lucida Console</vt:lpstr>
      <vt:lpstr>Office Theme</vt:lpstr>
      <vt:lpstr>PatBaSe: A Pattern-based  similarity search of anomalous curves in qPCR studies</vt:lpstr>
      <vt:lpstr>PowerPoint Presentation</vt:lpstr>
      <vt:lpstr> Problematic Amp/Non-Amp curves in qPCR How can we handle them?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Non-Amp curve analysis to set thresholds to classify the curves  with waterfall, baseline,  bubble and cross-talk issues</dc:title>
  <dc:creator>Vijaya Bhasker Reddy</dc:creator>
  <cp:lastModifiedBy>Vijaya Bhasker Reddy</cp:lastModifiedBy>
  <cp:revision>414</cp:revision>
  <dcterms:created xsi:type="dcterms:W3CDTF">2021-09-06T14:45:46Z</dcterms:created>
  <dcterms:modified xsi:type="dcterms:W3CDTF">2021-11-06T04:42:55Z</dcterms:modified>
</cp:coreProperties>
</file>